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2"/>
  </p:notesMasterIdLst>
  <p:sldIdLst>
    <p:sldId id="426" r:id="rId2"/>
    <p:sldId id="433" r:id="rId3"/>
    <p:sldId id="473" r:id="rId4"/>
    <p:sldId id="475" r:id="rId5"/>
    <p:sldId id="429" r:id="rId6"/>
    <p:sldId id="476" r:id="rId7"/>
    <p:sldId id="470" r:id="rId8"/>
    <p:sldId id="471" r:id="rId9"/>
    <p:sldId id="477" r:id="rId10"/>
    <p:sldId id="434" r:id="rId11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Verdana" panose="020B0604030504040204" pitchFamily="34" charset="0"/>
      <p:regular r:id="rId17"/>
      <p:bold r:id="rId18"/>
      <p:italic r:id="rId19"/>
      <p:boldItalic r:id="rId20"/>
    </p:embeddedFont>
    <p:embeddedFont>
      <p:font typeface="Orly's Font 2" panose="020B0604020202020204" charset="0"/>
      <p:regular r:id="rId21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2895" autoAdjust="0"/>
  </p:normalViewPr>
  <p:slideViewPr>
    <p:cSldViewPr>
      <p:cViewPr>
        <p:scale>
          <a:sx n="84" d="100"/>
          <a:sy n="84" d="100"/>
        </p:scale>
        <p:origin x="-72" y="-90"/>
      </p:cViewPr>
      <p:guideLst>
        <p:guide orient="horz" pos="133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485900" y="1657350"/>
            <a:ext cx="6172200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explain how you solved a subtraction problem?</a:t>
            </a:r>
            <a:endParaRPr lang="en-US" sz="2800" dirty="0">
              <a:solidFill>
                <a:schemeClr val="accent5"/>
              </a:solidFill>
            </a:endParaRPr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2650270"/>
            <a:ext cx="1371600" cy="1000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62500" y="2652807"/>
            <a:ext cx="1409700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337310"/>
            <a:ext cx="7429500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</a:t>
            </a:r>
            <a:r>
              <a:rPr lang="en-US" sz="360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learned how 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to explain subtraction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place value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85850" y="1371421"/>
            <a:ext cx="69723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explain subtraction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place value.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 txBox="1">
            <a:spLocks/>
          </p:cNvSpPr>
          <p:nvPr/>
        </p:nvSpPr>
        <p:spPr bwMode="auto">
          <a:xfrm>
            <a:off x="342900" y="857250"/>
            <a:ext cx="8458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Why do we have to explain in math?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gray">
          <a:xfrm>
            <a:off x="1164753" y="1636430"/>
            <a:ext cx="4405373" cy="490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800" kern="0" dirty="0" smtClean="0">
                <a:solidFill>
                  <a:schemeClr val="accent5"/>
                </a:solidFill>
                <a:latin typeface="Orly's Font 2" pitchFamily="66" charset="0"/>
              </a:rPr>
              <a:t>Prove you are correct</a:t>
            </a:r>
            <a:endParaRPr lang="en-US" sz="2800" kern="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gray">
          <a:xfrm>
            <a:off x="639198" y="1482269"/>
            <a:ext cx="380232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1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gray">
          <a:xfrm>
            <a:off x="533400" y="2670989"/>
            <a:ext cx="53893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</a:rPr>
              <a:t>2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gray">
          <a:xfrm>
            <a:off x="1164752" y="2818006"/>
            <a:ext cx="5854488" cy="480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800" kern="0" dirty="0" smtClean="0">
                <a:solidFill>
                  <a:schemeClr val="accent1"/>
                </a:solidFill>
                <a:latin typeface="Orly's Font 2" pitchFamily="66" charset="0"/>
              </a:rPr>
              <a:t>Compare your work to others</a:t>
            </a:r>
            <a:endParaRPr lang="en-US" sz="2800" kern="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gray">
          <a:xfrm>
            <a:off x="547025" y="3859709"/>
            <a:ext cx="558166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3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gray">
          <a:xfrm>
            <a:off x="1164752" y="4006726"/>
            <a:ext cx="5077031" cy="480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Help someone understand</a:t>
            </a: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9299" y="1482269"/>
            <a:ext cx="844705" cy="616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2300" y="2721458"/>
            <a:ext cx="922568" cy="67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78383" y="2719096"/>
            <a:ext cx="922568" cy="67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3923289"/>
            <a:ext cx="880160" cy="642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3382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61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61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601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ube 17"/>
          <p:cNvSpPr>
            <a:spLocks noChangeAspect="1"/>
          </p:cNvSpPr>
          <p:nvPr/>
        </p:nvSpPr>
        <p:spPr>
          <a:xfrm>
            <a:off x="5718320" y="2585417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9" name="Cube 18"/>
          <p:cNvSpPr>
            <a:spLocks noChangeAspect="1"/>
          </p:cNvSpPr>
          <p:nvPr/>
        </p:nvSpPr>
        <p:spPr>
          <a:xfrm>
            <a:off x="5746548" y="2170316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0" name="Cube 19"/>
          <p:cNvSpPr>
            <a:spLocks noChangeAspect="1"/>
          </p:cNvSpPr>
          <p:nvPr/>
        </p:nvSpPr>
        <p:spPr>
          <a:xfrm>
            <a:off x="6226465" y="2170316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1" name="Cube 20"/>
          <p:cNvSpPr>
            <a:spLocks noChangeAspect="1"/>
          </p:cNvSpPr>
          <p:nvPr/>
        </p:nvSpPr>
        <p:spPr>
          <a:xfrm>
            <a:off x="6228758" y="2585417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6" name="Freeform 45"/>
          <p:cNvSpPr/>
          <p:nvPr/>
        </p:nvSpPr>
        <p:spPr>
          <a:xfrm>
            <a:off x="5781074" y="2168193"/>
            <a:ext cx="238330" cy="217722"/>
          </a:xfrm>
          <a:custGeom>
            <a:avLst/>
            <a:gdLst>
              <a:gd name="connsiteX0" fmla="*/ 159307 w 238330"/>
              <a:gd name="connsiteY0" fmla="*/ 3233 h 217722"/>
              <a:gd name="connsiteX1" fmla="*/ 23841 w 238330"/>
              <a:gd name="connsiteY1" fmla="*/ 14522 h 217722"/>
              <a:gd name="connsiteX2" fmla="*/ 1263 w 238330"/>
              <a:gd name="connsiteY2" fmla="*/ 48389 h 217722"/>
              <a:gd name="connsiteX3" fmla="*/ 12552 w 238330"/>
              <a:gd name="connsiteY3" fmla="*/ 183855 h 217722"/>
              <a:gd name="connsiteX4" fmla="*/ 80285 w 238330"/>
              <a:gd name="connsiteY4" fmla="*/ 217722 h 217722"/>
              <a:gd name="connsiteX5" fmla="*/ 170596 w 238330"/>
              <a:gd name="connsiteY5" fmla="*/ 206433 h 217722"/>
              <a:gd name="connsiteX6" fmla="*/ 204463 w 238330"/>
              <a:gd name="connsiteY6" fmla="*/ 195144 h 217722"/>
              <a:gd name="connsiteX7" fmla="*/ 227041 w 238330"/>
              <a:gd name="connsiteY7" fmla="*/ 161278 h 217722"/>
              <a:gd name="connsiteX8" fmla="*/ 238330 w 238330"/>
              <a:gd name="connsiteY8" fmla="*/ 127411 h 217722"/>
              <a:gd name="connsiteX9" fmla="*/ 227041 w 238330"/>
              <a:gd name="connsiteY9" fmla="*/ 59678 h 217722"/>
              <a:gd name="connsiteX10" fmla="*/ 159307 w 238330"/>
              <a:gd name="connsiteY10" fmla="*/ 3233 h 21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8330" h="217722">
                <a:moveTo>
                  <a:pt x="159307" y="3233"/>
                </a:moveTo>
                <a:cubicBezTo>
                  <a:pt x="125440" y="-4293"/>
                  <a:pt x="67409" y="2074"/>
                  <a:pt x="23841" y="14522"/>
                </a:cubicBezTo>
                <a:cubicBezTo>
                  <a:pt x="10795" y="18249"/>
                  <a:pt x="2166" y="34851"/>
                  <a:pt x="1263" y="48389"/>
                </a:cubicBezTo>
                <a:cubicBezTo>
                  <a:pt x="-1751" y="93600"/>
                  <a:pt x="104" y="140287"/>
                  <a:pt x="12552" y="183855"/>
                </a:cubicBezTo>
                <a:cubicBezTo>
                  <a:pt x="17159" y="199980"/>
                  <a:pt x="67893" y="213591"/>
                  <a:pt x="80285" y="217722"/>
                </a:cubicBezTo>
                <a:cubicBezTo>
                  <a:pt x="110389" y="213959"/>
                  <a:pt x="140747" y="211860"/>
                  <a:pt x="170596" y="206433"/>
                </a:cubicBezTo>
                <a:cubicBezTo>
                  <a:pt x="182304" y="204304"/>
                  <a:pt x="195171" y="202578"/>
                  <a:pt x="204463" y="195144"/>
                </a:cubicBezTo>
                <a:cubicBezTo>
                  <a:pt x="215057" y="186669"/>
                  <a:pt x="219515" y="172567"/>
                  <a:pt x="227041" y="161278"/>
                </a:cubicBezTo>
                <a:cubicBezTo>
                  <a:pt x="230804" y="149989"/>
                  <a:pt x="238330" y="139311"/>
                  <a:pt x="238330" y="127411"/>
                </a:cubicBezTo>
                <a:cubicBezTo>
                  <a:pt x="238330" y="104522"/>
                  <a:pt x="238397" y="79551"/>
                  <a:pt x="227041" y="59678"/>
                </a:cubicBezTo>
                <a:cubicBezTo>
                  <a:pt x="217870" y="43629"/>
                  <a:pt x="193174" y="10759"/>
                  <a:pt x="159307" y="3233"/>
                </a:cubicBezTo>
                <a:close/>
              </a:path>
            </a:pathLst>
          </a:cu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7" name="Freeform 46"/>
          <p:cNvSpPr/>
          <p:nvPr/>
        </p:nvSpPr>
        <p:spPr>
          <a:xfrm>
            <a:off x="5733728" y="2583294"/>
            <a:ext cx="238330" cy="217722"/>
          </a:xfrm>
          <a:custGeom>
            <a:avLst/>
            <a:gdLst>
              <a:gd name="connsiteX0" fmla="*/ 159307 w 238330"/>
              <a:gd name="connsiteY0" fmla="*/ 3233 h 217722"/>
              <a:gd name="connsiteX1" fmla="*/ 23841 w 238330"/>
              <a:gd name="connsiteY1" fmla="*/ 14522 h 217722"/>
              <a:gd name="connsiteX2" fmla="*/ 1263 w 238330"/>
              <a:gd name="connsiteY2" fmla="*/ 48389 h 217722"/>
              <a:gd name="connsiteX3" fmla="*/ 12552 w 238330"/>
              <a:gd name="connsiteY3" fmla="*/ 183855 h 217722"/>
              <a:gd name="connsiteX4" fmla="*/ 80285 w 238330"/>
              <a:gd name="connsiteY4" fmla="*/ 217722 h 217722"/>
              <a:gd name="connsiteX5" fmla="*/ 170596 w 238330"/>
              <a:gd name="connsiteY5" fmla="*/ 206433 h 217722"/>
              <a:gd name="connsiteX6" fmla="*/ 204463 w 238330"/>
              <a:gd name="connsiteY6" fmla="*/ 195144 h 217722"/>
              <a:gd name="connsiteX7" fmla="*/ 227041 w 238330"/>
              <a:gd name="connsiteY7" fmla="*/ 161278 h 217722"/>
              <a:gd name="connsiteX8" fmla="*/ 238330 w 238330"/>
              <a:gd name="connsiteY8" fmla="*/ 127411 h 217722"/>
              <a:gd name="connsiteX9" fmla="*/ 227041 w 238330"/>
              <a:gd name="connsiteY9" fmla="*/ 59678 h 217722"/>
              <a:gd name="connsiteX10" fmla="*/ 159307 w 238330"/>
              <a:gd name="connsiteY10" fmla="*/ 3233 h 21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8330" h="217722">
                <a:moveTo>
                  <a:pt x="159307" y="3233"/>
                </a:moveTo>
                <a:cubicBezTo>
                  <a:pt x="125440" y="-4293"/>
                  <a:pt x="67409" y="2074"/>
                  <a:pt x="23841" y="14522"/>
                </a:cubicBezTo>
                <a:cubicBezTo>
                  <a:pt x="10795" y="18249"/>
                  <a:pt x="2166" y="34851"/>
                  <a:pt x="1263" y="48389"/>
                </a:cubicBezTo>
                <a:cubicBezTo>
                  <a:pt x="-1751" y="93600"/>
                  <a:pt x="104" y="140287"/>
                  <a:pt x="12552" y="183855"/>
                </a:cubicBezTo>
                <a:cubicBezTo>
                  <a:pt x="17159" y="199980"/>
                  <a:pt x="67893" y="213591"/>
                  <a:pt x="80285" y="217722"/>
                </a:cubicBezTo>
                <a:cubicBezTo>
                  <a:pt x="110389" y="213959"/>
                  <a:pt x="140747" y="211860"/>
                  <a:pt x="170596" y="206433"/>
                </a:cubicBezTo>
                <a:cubicBezTo>
                  <a:pt x="182304" y="204304"/>
                  <a:pt x="195171" y="202578"/>
                  <a:pt x="204463" y="195144"/>
                </a:cubicBezTo>
                <a:cubicBezTo>
                  <a:pt x="215057" y="186669"/>
                  <a:pt x="219515" y="172567"/>
                  <a:pt x="227041" y="161278"/>
                </a:cubicBezTo>
                <a:cubicBezTo>
                  <a:pt x="230804" y="149989"/>
                  <a:pt x="238330" y="139311"/>
                  <a:pt x="238330" y="127411"/>
                </a:cubicBezTo>
                <a:cubicBezTo>
                  <a:pt x="238330" y="104522"/>
                  <a:pt x="238397" y="79551"/>
                  <a:pt x="227041" y="59678"/>
                </a:cubicBezTo>
                <a:cubicBezTo>
                  <a:pt x="217870" y="43629"/>
                  <a:pt x="193174" y="10759"/>
                  <a:pt x="159307" y="3233"/>
                </a:cubicBezTo>
                <a:close/>
              </a:path>
            </a:pathLst>
          </a:cu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8" name="Freeform 47"/>
          <p:cNvSpPr/>
          <p:nvPr/>
        </p:nvSpPr>
        <p:spPr>
          <a:xfrm>
            <a:off x="6260991" y="2180499"/>
            <a:ext cx="238330" cy="217722"/>
          </a:xfrm>
          <a:custGeom>
            <a:avLst/>
            <a:gdLst>
              <a:gd name="connsiteX0" fmla="*/ 159307 w 238330"/>
              <a:gd name="connsiteY0" fmla="*/ 3233 h 217722"/>
              <a:gd name="connsiteX1" fmla="*/ 23841 w 238330"/>
              <a:gd name="connsiteY1" fmla="*/ 14522 h 217722"/>
              <a:gd name="connsiteX2" fmla="*/ 1263 w 238330"/>
              <a:gd name="connsiteY2" fmla="*/ 48389 h 217722"/>
              <a:gd name="connsiteX3" fmla="*/ 12552 w 238330"/>
              <a:gd name="connsiteY3" fmla="*/ 183855 h 217722"/>
              <a:gd name="connsiteX4" fmla="*/ 80285 w 238330"/>
              <a:gd name="connsiteY4" fmla="*/ 217722 h 217722"/>
              <a:gd name="connsiteX5" fmla="*/ 170596 w 238330"/>
              <a:gd name="connsiteY5" fmla="*/ 206433 h 217722"/>
              <a:gd name="connsiteX6" fmla="*/ 204463 w 238330"/>
              <a:gd name="connsiteY6" fmla="*/ 195144 h 217722"/>
              <a:gd name="connsiteX7" fmla="*/ 227041 w 238330"/>
              <a:gd name="connsiteY7" fmla="*/ 161278 h 217722"/>
              <a:gd name="connsiteX8" fmla="*/ 238330 w 238330"/>
              <a:gd name="connsiteY8" fmla="*/ 127411 h 217722"/>
              <a:gd name="connsiteX9" fmla="*/ 227041 w 238330"/>
              <a:gd name="connsiteY9" fmla="*/ 59678 h 217722"/>
              <a:gd name="connsiteX10" fmla="*/ 159307 w 238330"/>
              <a:gd name="connsiteY10" fmla="*/ 3233 h 21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8330" h="217722">
                <a:moveTo>
                  <a:pt x="159307" y="3233"/>
                </a:moveTo>
                <a:cubicBezTo>
                  <a:pt x="125440" y="-4293"/>
                  <a:pt x="67409" y="2074"/>
                  <a:pt x="23841" y="14522"/>
                </a:cubicBezTo>
                <a:cubicBezTo>
                  <a:pt x="10795" y="18249"/>
                  <a:pt x="2166" y="34851"/>
                  <a:pt x="1263" y="48389"/>
                </a:cubicBezTo>
                <a:cubicBezTo>
                  <a:pt x="-1751" y="93600"/>
                  <a:pt x="104" y="140287"/>
                  <a:pt x="12552" y="183855"/>
                </a:cubicBezTo>
                <a:cubicBezTo>
                  <a:pt x="17159" y="199980"/>
                  <a:pt x="67893" y="213591"/>
                  <a:pt x="80285" y="217722"/>
                </a:cubicBezTo>
                <a:cubicBezTo>
                  <a:pt x="110389" y="213959"/>
                  <a:pt x="140747" y="211860"/>
                  <a:pt x="170596" y="206433"/>
                </a:cubicBezTo>
                <a:cubicBezTo>
                  <a:pt x="182304" y="204304"/>
                  <a:pt x="195171" y="202578"/>
                  <a:pt x="204463" y="195144"/>
                </a:cubicBezTo>
                <a:cubicBezTo>
                  <a:pt x="215057" y="186669"/>
                  <a:pt x="219515" y="172567"/>
                  <a:pt x="227041" y="161278"/>
                </a:cubicBezTo>
                <a:cubicBezTo>
                  <a:pt x="230804" y="149989"/>
                  <a:pt x="238330" y="139311"/>
                  <a:pt x="238330" y="127411"/>
                </a:cubicBezTo>
                <a:cubicBezTo>
                  <a:pt x="238330" y="104522"/>
                  <a:pt x="238397" y="79551"/>
                  <a:pt x="227041" y="59678"/>
                </a:cubicBezTo>
                <a:cubicBezTo>
                  <a:pt x="217870" y="43629"/>
                  <a:pt x="193174" y="10759"/>
                  <a:pt x="159307" y="3233"/>
                </a:cubicBezTo>
                <a:close/>
              </a:path>
            </a:pathLst>
          </a:cu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9" name="Freeform 48"/>
          <p:cNvSpPr/>
          <p:nvPr/>
        </p:nvSpPr>
        <p:spPr>
          <a:xfrm>
            <a:off x="6213645" y="2595600"/>
            <a:ext cx="238330" cy="217722"/>
          </a:xfrm>
          <a:custGeom>
            <a:avLst/>
            <a:gdLst>
              <a:gd name="connsiteX0" fmla="*/ 159307 w 238330"/>
              <a:gd name="connsiteY0" fmla="*/ 3233 h 217722"/>
              <a:gd name="connsiteX1" fmla="*/ 23841 w 238330"/>
              <a:gd name="connsiteY1" fmla="*/ 14522 h 217722"/>
              <a:gd name="connsiteX2" fmla="*/ 1263 w 238330"/>
              <a:gd name="connsiteY2" fmla="*/ 48389 h 217722"/>
              <a:gd name="connsiteX3" fmla="*/ 12552 w 238330"/>
              <a:gd name="connsiteY3" fmla="*/ 183855 h 217722"/>
              <a:gd name="connsiteX4" fmla="*/ 80285 w 238330"/>
              <a:gd name="connsiteY4" fmla="*/ 217722 h 217722"/>
              <a:gd name="connsiteX5" fmla="*/ 170596 w 238330"/>
              <a:gd name="connsiteY5" fmla="*/ 206433 h 217722"/>
              <a:gd name="connsiteX6" fmla="*/ 204463 w 238330"/>
              <a:gd name="connsiteY6" fmla="*/ 195144 h 217722"/>
              <a:gd name="connsiteX7" fmla="*/ 227041 w 238330"/>
              <a:gd name="connsiteY7" fmla="*/ 161278 h 217722"/>
              <a:gd name="connsiteX8" fmla="*/ 238330 w 238330"/>
              <a:gd name="connsiteY8" fmla="*/ 127411 h 217722"/>
              <a:gd name="connsiteX9" fmla="*/ 227041 w 238330"/>
              <a:gd name="connsiteY9" fmla="*/ 59678 h 217722"/>
              <a:gd name="connsiteX10" fmla="*/ 159307 w 238330"/>
              <a:gd name="connsiteY10" fmla="*/ 3233 h 21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8330" h="217722">
                <a:moveTo>
                  <a:pt x="159307" y="3233"/>
                </a:moveTo>
                <a:cubicBezTo>
                  <a:pt x="125440" y="-4293"/>
                  <a:pt x="67409" y="2074"/>
                  <a:pt x="23841" y="14522"/>
                </a:cubicBezTo>
                <a:cubicBezTo>
                  <a:pt x="10795" y="18249"/>
                  <a:pt x="2166" y="34851"/>
                  <a:pt x="1263" y="48389"/>
                </a:cubicBezTo>
                <a:cubicBezTo>
                  <a:pt x="-1751" y="93600"/>
                  <a:pt x="104" y="140287"/>
                  <a:pt x="12552" y="183855"/>
                </a:cubicBezTo>
                <a:cubicBezTo>
                  <a:pt x="17159" y="199980"/>
                  <a:pt x="67893" y="213591"/>
                  <a:pt x="80285" y="217722"/>
                </a:cubicBezTo>
                <a:cubicBezTo>
                  <a:pt x="110389" y="213959"/>
                  <a:pt x="140747" y="211860"/>
                  <a:pt x="170596" y="206433"/>
                </a:cubicBezTo>
                <a:cubicBezTo>
                  <a:pt x="182304" y="204304"/>
                  <a:pt x="195171" y="202578"/>
                  <a:pt x="204463" y="195144"/>
                </a:cubicBezTo>
                <a:cubicBezTo>
                  <a:pt x="215057" y="186669"/>
                  <a:pt x="219515" y="172567"/>
                  <a:pt x="227041" y="161278"/>
                </a:cubicBezTo>
                <a:cubicBezTo>
                  <a:pt x="230804" y="149989"/>
                  <a:pt x="238330" y="139311"/>
                  <a:pt x="238330" y="127411"/>
                </a:cubicBezTo>
                <a:cubicBezTo>
                  <a:pt x="238330" y="104522"/>
                  <a:pt x="238397" y="79551"/>
                  <a:pt x="227041" y="59678"/>
                </a:cubicBezTo>
                <a:cubicBezTo>
                  <a:pt x="217870" y="43629"/>
                  <a:pt x="193174" y="10759"/>
                  <a:pt x="159307" y="3233"/>
                </a:cubicBezTo>
                <a:close/>
              </a:path>
            </a:pathLst>
          </a:cu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" name="Text Placeholder 2"/>
          <p:cNvSpPr txBox="1">
            <a:spLocks/>
          </p:cNvSpPr>
          <p:nvPr/>
        </p:nvSpPr>
        <p:spPr bwMode="auto">
          <a:xfrm>
            <a:off x="114300" y="788106"/>
            <a:ext cx="9029699" cy="1188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Thinking you can only use words to explain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</a:rPr>
              <a:t>16 - 4 = 12</a:t>
            </a:r>
            <a:endParaRPr lang="en-US" sz="36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" name="Oval Callout 2"/>
          <p:cNvSpPr/>
          <p:nvPr/>
        </p:nvSpPr>
        <p:spPr>
          <a:xfrm>
            <a:off x="523522" y="1771650"/>
            <a:ext cx="2971801" cy="2171700"/>
          </a:xfrm>
          <a:prstGeom prst="wedgeEllipseCallout">
            <a:avLst>
              <a:gd name="adj1" fmla="val 52438"/>
              <a:gd name="adj2" fmla="val -49322"/>
            </a:avLst>
          </a:prstGeom>
          <a:solidFill>
            <a:schemeClr val="accent6"/>
          </a:solidFill>
          <a:ln w="38100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2122" y="2114550"/>
            <a:ext cx="24003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6 minus 4 equals 2. I kept the ten and I got 16.</a:t>
            </a:r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>
          <a:xfrm>
            <a:off x="4572000" y="1885950"/>
            <a:ext cx="272430" cy="2075141"/>
            <a:chOff x="7086600" y="1327908"/>
            <a:chExt cx="272430" cy="2075141"/>
          </a:xfrm>
        </p:grpSpPr>
        <p:sp>
          <p:nvSpPr>
            <p:cNvPr id="6" name="Cube 5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" name="Cube 6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" name="Cube 7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" name="Cube 8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" name="Cube 9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" name="Cube 10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" name="Cube 11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" name="Cube 12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" name="Cube 13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" name="Cube 14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6" name="Cube 15"/>
          <p:cNvSpPr>
            <a:spLocks noChangeAspect="1"/>
          </p:cNvSpPr>
          <p:nvPr/>
        </p:nvSpPr>
        <p:spPr>
          <a:xfrm>
            <a:off x="5257800" y="2170316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" name="Cube 16"/>
          <p:cNvSpPr>
            <a:spLocks noChangeAspect="1"/>
          </p:cNvSpPr>
          <p:nvPr/>
        </p:nvSpPr>
        <p:spPr>
          <a:xfrm>
            <a:off x="5185833" y="2585417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" name="Arc 21"/>
          <p:cNvSpPr/>
          <p:nvPr/>
        </p:nvSpPr>
        <p:spPr>
          <a:xfrm>
            <a:off x="4572000" y="2121628"/>
            <a:ext cx="136215" cy="3716675"/>
          </a:xfrm>
          <a:prstGeom prst="arc">
            <a:avLst/>
          </a:prstGeom>
          <a:ln w="762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5243837" y="2163421"/>
            <a:ext cx="238330" cy="217722"/>
          </a:xfrm>
          <a:custGeom>
            <a:avLst/>
            <a:gdLst>
              <a:gd name="connsiteX0" fmla="*/ 159307 w 238330"/>
              <a:gd name="connsiteY0" fmla="*/ 3233 h 217722"/>
              <a:gd name="connsiteX1" fmla="*/ 23841 w 238330"/>
              <a:gd name="connsiteY1" fmla="*/ 14522 h 217722"/>
              <a:gd name="connsiteX2" fmla="*/ 1263 w 238330"/>
              <a:gd name="connsiteY2" fmla="*/ 48389 h 217722"/>
              <a:gd name="connsiteX3" fmla="*/ 12552 w 238330"/>
              <a:gd name="connsiteY3" fmla="*/ 183855 h 217722"/>
              <a:gd name="connsiteX4" fmla="*/ 80285 w 238330"/>
              <a:gd name="connsiteY4" fmla="*/ 217722 h 217722"/>
              <a:gd name="connsiteX5" fmla="*/ 170596 w 238330"/>
              <a:gd name="connsiteY5" fmla="*/ 206433 h 217722"/>
              <a:gd name="connsiteX6" fmla="*/ 204463 w 238330"/>
              <a:gd name="connsiteY6" fmla="*/ 195144 h 217722"/>
              <a:gd name="connsiteX7" fmla="*/ 227041 w 238330"/>
              <a:gd name="connsiteY7" fmla="*/ 161278 h 217722"/>
              <a:gd name="connsiteX8" fmla="*/ 238330 w 238330"/>
              <a:gd name="connsiteY8" fmla="*/ 127411 h 217722"/>
              <a:gd name="connsiteX9" fmla="*/ 227041 w 238330"/>
              <a:gd name="connsiteY9" fmla="*/ 59678 h 217722"/>
              <a:gd name="connsiteX10" fmla="*/ 159307 w 238330"/>
              <a:gd name="connsiteY10" fmla="*/ 3233 h 21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8330" h="217722">
                <a:moveTo>
                  <a:pt x="159307" y="3233"/>
                </a:moveTo>
                <a:cubicBezTo>
                  <a:pt x="125440" y="-4293"/>
                  <a:pt x="67409" y="2074"/>
                  <a:pt x="23841" y="14522"/>
                </a:cubicBezTo>
                <a:cubicBezTo>
                  <a:pt x="10795" y="18249"/>
                  <a:pt x="2166" y="34851"/>
                  <a:pt x="1263" y="48389"/>
                </a:cubicBezTo>
                <a:cubicBezTo>
                  <a:pt x="-1751" y="93600"/>
                  <a:pt x="104" y="140287"/>
                  <a:pt x="12552" y="183855"/>
                </a:cubicBezTo>
                <a:cubicBezTo>
                  <a:pt x="17159" y="199980"/>
                  <a:pt x="67893" y="213591"/>
                  <a:pt x="80285" y="217722"/>
                </a:cubicBezTo>
                <a:cubicBezTo>
                  <a:pt x="110389" y="213959"/>
                  <a:pt x="140747" y="211860"/>
                  <a:pt x="170596" y="206433"/>
                </a:cubicBezTo>
                <a:cubicBezTo>
                  <a:pt x="182304" y="204304"/>
                  <a:pt x="195171" y="202578"/>
                  <a:pt x="204463" y="195144"/>
                </a:cubicBezTo>
                <a:cubicBezTo>
                  <a:pt x="215057" y="186669"/>
                  <a:pt x="219515" y="172567"/>
                  <a:pt x="227041" y="161278"/>
                </a:cubicBezTo>
                <a:cubicBezTo>
                  <a:pt x="230804" y="149989"/>
                  <a:pt x="238330" y="139311"/>
                  <a:pt x="238330" y="127411"/>
                </a:cubicBezTo>
                <a:cubicBezTo>
                  <a:pt x="238330" y="104522"/>
                  <a:pt x="238397" y="79551"/>
                  <a:pt x="227041" y="59678"/>
                </a:cubicBezTo>
                <a:cubicBezTo>
                  <a:pt x="217870" y="43629"/>
                  <a:pt x="193174" y="10759"/>
                  <a:pt x="159307" y="3233"/>
                </a:cubicBezTo>
                <a:close/>
              </a:path>
            </a:pathLst>
          </a:cu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4" name="Freeform 23"/>
          <p:cNvSpPr/>
          <p:nvPr/>
        </p:nvSpPr>
        <p:spPr>
          <a:xfrm>
            <a:off x="5196491" y="2578522"/>
            <a:ext cx="238330" cy="217722"/>
          </a:xfrm>
          <a:custGeom>
            <a:avLst/>
            <a:gdLst>
              <a:gd name="connsiteX0" fmla="*/ 159307 w 238330"/>
              <a:gd name="connsiteY0" fmla="*/ 3233 h 217722"/>
              <a:gd name="connsiteX1" fmla="*/ 23841 w 238330"/>
              <a:gd name="connsiteY1" fmla="*/ 14522 h 217722"/>
              <a:gd name="connsiteX2" fmla="*/ 1263 w 238330"/>
              <a:gd name="connsiteY2" fmla="*/ 48389 h 217722"/>
              <a:gd name="connsiteX3" fmla="*/ 12552 w 238330"/>
              <a:gd name="connsiteY3" fmla="*/ 183855 h 217722"/>
              <a:gd name="connsiteX4" fmla="*/ 80285 w 238330"/>
              <a:gd name="connsiteY4" fmla="*/ 217722 h 217722"/>
              <a:gd name="connsiteX5" fmla="*/ 170596 w 238330"/>
              <a:gd name="connsiteY5" fmla="*/ 206433 h 217722"/>
              <a:gd name="connsiteX6" fmla="*/ 204463 w 238330"/>
              <a:gd name="connsiteY6" fmla="*/ 195144 h 217722"/>
              <a:gd name="connsiteX7" fmla="*/ 227041 w 238330"/>
              <a:gd name="connsiteY7" fmla="*/ 161278 h 217722"/>
              <a:gd name="connsiteX8" fmla="*/ 238330 w 238330"/>
              <a:gd name="connsiteY8" fmla="*/ 127411 h 217722"/>
              <a:gd name="connsiteX9" fmla="*/ 227041 w 238330"/>
              <a:gd name="connsiteY9" fmla="*/ 59678 h 217722"/>
              <a:gd name="connsiteX10" fmla="*/ 159307 w 238330"/>
              <a:gd name="connsiteY10" fmla="*/ 3233 h 21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8330" h="217722">
                <a:moveTo>
                  <a:pt x="159307" y="3233"/>
                </a:moveTo>
                <a:cubicBezTo>
                  <a:pt x="125440" y="-4293"/>
                  <a:pt x="67409" y="2074"/>
                  <a:pt x="23841" y="14522"/>
                </a:cubicBezTo>
                <a:cubicBezTo>
                  <a:pt x="10795" y="18249"/>
                  <a:pt x="2166" y="34851"/>
                  <a:pt x="1263" y="48389"/>
                </a:cubicBezTo>
                <a:cubicBezTo>
                  <a:pt x="-1751" y="93600"/>
                  <a:pt x="104" y="140287"/>
                  <a:pt x="12552" y="183855"/>
                </a:cubicBezTo>
                <a:cubicBezTo>
                  <a:pt x="17159" y="199980"/>
                  <a:pt x="67893" y="213591"/>
                  <a:pt x="80285" y="217722"/>
                </a:cubicBezTo>
                <a:cubicBezTo>
                  <a:pt x="110389" y="213959"/>
                  <a:pt x="140747" y="211860"/>
                  <a:pt x="170596" y="206433"/>
                </a:cubicBezTo>
                <a:cubicBezTo>
                  <a:pt x="182304" y="204304"/>
                  <a:pt x="195171" y="202578"/>
                  <a:pt x="204463" y="195144"/>
                </a:cubicBezTo>
                <a:cubicBezTo>
                  <a:pt x="215057" y="186669"/>
                  <a:pt x="219515" y="172567"/>
                  <a:pt x="227041" y="161278"/>
                </a:cubicBezTo>
                <a:cubicBezTo>
                  <a:pt x="230804" y="149989"/>
                  <a:pt x="238330" y="139311"/>
                  <a:pt x="238330" y="127411"/>
                </a:cubicBezTo>
                <a:cubicBezTo>
                  <a:pt x="238330" y="104522"/>
                  <a:pt x="238397" y="79551"/>
                  <a:pt x="227041" y="59678"/>
                </a:cubicBezTo>
                <a:cubicBezTo>
                  <a:pt x="217870" y="43629"/>
                  <a:pt x="193174" y="10759"/>
                  <a:pt x="159307" y="3233"/>
                </a:cubicBezTo>
                <a:close/>
              </a:path>
            </a:pathLst>
          </a:cu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" name="Text Placeholder 2"/>
          <p:cNvSpPr txBox="1">
            <a:spLocks/>
          </p:cNvSpPr>
          <p:nvPr/>
        </p:nvSpPr>
        <p:spPr bwMode="auto">
          <a:xfrm>
            <a:off x="4844430" y="3406995"/>
            <a:ext cx="41852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 ten and 2 ones = 12</a:t>
            </a:r>
            <a:endParaRPr lang="en-US" sz="36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 bwMode="auto">
          <a:xfrm>
            <a:off x="114299" y="4086635"/>
            <a:ext cx="90296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You can use words, actions, or pictures</a:t>
            </a:r>
          </a:p>
        </p:txBody>
      </p:sp>
      <p:grpSp>
        <p:nvGrpSpPr>
          <p:cNvPr id="45" name="Group 44"/>
          <p:cNvGrpSpPr/>
          <p:nvPr/>
        </p:nvGrpSpPr>
        <p:grpSpPr>
          <a:xfrm>
            <a:off x="5623278" y="2108511"/>
            <a:ext cx="916719" cy="772592"/>
            <a:chOff x="5640902" y="2104779"/>
            <a:chExt cx="916719" cy="772592"/>
          </a:xfrm>
        </p:grpSpPr>
        <p:grpSp>
          <p:nvGrpSpPr>
            <p:cNvPr id="35" name="Group 34"/>
            <p:cNvGrpSpPr/>
            <p:nvPr/>
          </p:nvGrpSpPr>
          <p:grpSpPr>
            <a:xfrm>
              <a:off x="5652191" y="2121628"/>
              <a:ext cx="414224" cy="331442"/>
              <a:chOff x="6215176" y="1754801"/>
              <a:chExt cx="414224" cy="331442"/>
            </a:xfrm>
          </p:grpSpPr>
          <p:cxnSp>
            <p:nvCxnSpPr>
              <p:cNvPr id="32" name="Straight Connector 31"/>
              <p:cNvCxnSpPr/>
              <p:nvPr/>
            </p:nvCxnSpPr>
            <p:spPr>
              <a:xfrm>
                <a:off x="6226465" y="1771650"/>
                <a:ext cx="402935" cy="314593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 flipH="1">
                <a:off x="6215176" y="1754801"/>
                <a:ext cx="402935" cy="314593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" name="Group 35"/>
            <p:cNvGrpSpPr/>
            <p:nvPr/>
          </p:nvGrpSpPr>
          <p:grpSpPr>
            <a:xfrm>
              <a:off x="6132108" y="2104779"/>
              <a:ext cx="414224" cy="331442"/>
              <a:chOff x="6215176" y="1754801"/>
              <a:chExt cx="414224" cy="331442"/>
            </a:xfrm>
          </p:grpSpPr>
          <p:cxnSp>
            <p:nvCxnSpPr>
              <p:cNvPr id="37" name="Straight Connector 36"/>
              <p:cNvCxnSpPr/>
              <p:nvPr/>
            </p:nvCxnSpPr>
            <p:spPr>
              <a:xfrm>
                <a:off x="6226465" y="1771650"/>
                <a:ext cx="402935" cy="314593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/>
              <p:cNvCxnSpPr/>
              <p:nvPr/>
            </p:nvCxnSpPr>
            <p:spPr>
              <a:xfrm flipH="1">
                <a:off x="6215176" y="1754801"/>
                <a:ext cx="402935" cy="314593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" name="Group 38"/>
            <p:cNvGrpSpPr/>
            <p:nvPr/>
          </p:nvGrpSpPr>
          <p:grpSpPr>
            <a:xfrm>
              <a:off x="5640902" y="2530316"/>
              <a:ext cx="414224" cy="331442"/>
              <a:chOff x="6215176" y="1754801"/>
              <a:chExt cx="414224" cy="331442"/>
            </a:xfrm>
          </p:grpSpPr>
          <p:cxnSp>
            <p:nvCxnSpPr>
              <p:cNvPr id="40" name="Straight Connector 39"/>
              <p:cNvCxnSpPr/>
              <p:nvPr/>
            </p:nvCxnSpPr>
            <p:spPr>
              <a:xfrm>
                <a:off x="6226465" y="1771650"/>
                <a:ext cx="402935" cy="314593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/>
              <p:cNvCxnSpPr/>
              <p:nvPr/>
            </p:nvCxnSpPr>
            <p:spPr>
              <a:xfrm flipH="1">
                <a:off x="6215176" y="1754801"/>
                <a:ext cx="402935" cy="314593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2" name="Group 41"/>
            <p:cNvGrpSpPr/>
            <p:nvPr/>
          </p:nvGrpSpPr>
          <p:grpSpPr>
            <a:xfrm>
              <a:off x="6143397" y="2545929"/>
              <a:ext cx="414224" cy="331442"/>
              <a:chOff x="6215176" y="1754801"/>
              <a:chExt cx="414224" cy="331442"/>
            </a:xfrm>
          </p:grpSpPr>
          <p:cxnSp>
            <p:nvCxnSpPr>
              <p:cNvPr id="43" name="Straight Connector 42"/>
              <p:cNvCxnSpPr/>
              <p:nvPr/>
            </p:nvCxnSpPr>
            <p:spPr>
              <a:xfrm>
                <a:off x="6226465" y="1771650"/>
                <a:ext cx="402935" cy="314593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/>
              <p:cNvCxnSpPr/>
              <p:nvPr/>
            </p:nvCxnSpPr>
            <p:spPr>
              <a:xfrm flipH="1">
                <a:off x="6215176" y="1754801"/>
                <a:ext cx="402935" cy="314593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593056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46" grpId="0" animBg="1"/>
      <p:bldP spid="47" grpId="0" animBg="1"/>
      <p:bldP spid="48" grpId="0" animBg="1"/>
      <p:bldP spid="49" grpId="0" animBg="1"/>
      <p:bldP spid="2" grpId="0" build="p"/>
      <p:bldP spid="3" grpId="0" animBg="1"/>
      <p:bldP spid="4" grpId="0"/>
      <p:bldP spid="16" grpId="0" animBg="1"/>
      <p:bldP spid="16" grpId="1" animBg="1"/>
      <p:bldP spid="17" grpId="0" animBg="1"/>
      <p:bldP spid="17" grpId="1" animBg="1"/>
      <p:bldP spid="22" grpId="0" animBg="1"/>
      <p:bldP spid="23" grpId="0" animBg="1"/>
      <p:bldP spid="24" grpId="0" animBg="1"/>
      <p:bldP spid="29" grpId="0" build="p"/>
      <p:bldP spid="30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1143000" y="742950"/>
            <a:ext cx="81153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Before second grade lunch,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t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he cafeteria had 57 white milks.  They sold 25 white milks.  How many white milks are left?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" name="Shape 123"/>
          <p:cNvSpPr/>
          <p:nvPr/>
        </p:nvSpPr>
        <p:spPr>
          <a:xfrm>
            <a:off x="342900" y="1176345"/>
            <a:ext cx="951089" cy="118988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1293989" y="2406155"/>
            <a:ext cx="3314700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57= 50 + </a:t>
            </a: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7</a:t>
            </a:r>
            <a:endParaRPr lang="en-US" sz="2800" dirty="0" smtClean="0">
              <a:solidFill>
                <a:schemeClr val="accent5"/>
              </a:solidFill>
              <a:latin typeface="Orly's Font 2" pitchFamily="66" charset="0"/>
            </a:endParaRP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 5 tens + 7 ones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87764" y="1114616"/>
            <a:ext cx="627591" cy="499240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167033" y="1184928"/>
            <a:ext cx="629355" cy="428928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Text Placeholder 2"/>
          <p:cNvSpPr txBox="1">
            <a:spLocks/>
          </p:cNvSpPr>
          <p:nvPr/>
        </p:nvSpPr>
        <p:spPr bwMode="auto">
          <a:xfrm>
            <a:off x="5257800" y="2406155"/>
            <a:ext cx="3314700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25 = 20 + 5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  2 tens + 5 ones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1" name="Text Placeholder 2"/>
          <p:cNvSpPr txBox="1">
            <a:spLocks/>
          </p:cNvSpPr>
          <p:nvPr/>
        </p:nvSpPr>
        <p:spPr bwMode="auto">
          <a:xfrm>
            <a:off x="1303867" y="3596524"/>
            <a:ext cx="4982634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 tens -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2 tens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= 3 tens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7 ones -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5 ones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= 2 ones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2" name="Right Brace 11"/>
          <p:cNvSpPr/>
          <p:nvPr/>
        </p:nvSpPr>
        <p:spPr>
          <a:xfrm>
            <a:off x="6057900" y="3600450"/>
            <a:ext cx="228600" cy="922059"/>
          </a:xfrm>
          <a:prstGeom prst="rightBrac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2"/>
          <p:cNvSpPr txBox="1">
            <a:spLocks/>
          </p:cNvSpPr>
          <p:nvPr/>
        </p:nvSpPr>
        <p:spPr bwMode="auto">
          <a:xfrm>
            <a:off x="6286500" y="3748617"/>
            <a:ext cx="2743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</a:rPr>
              <a:t>32 milks</a:t>
            </a:r>
            <a:endParaRPr lang="en-US" sz="36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681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7" grpId="0" build="p"/>
      <p:bldP spid="8" grpId="0" animBg="1"/>
      <p:bldP spid="9" grpId="0" animBg="1"/>
      <p:bldP spid="10" grpId="0" build="p"/>
      <p:bldP spid="11" grpId="0" build="p"/>
      <p:bldP spid="12" grpId="0" animBg="1"/>
      <p:bldP spid="1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 noChangeAspect="1"/>
          </p:cNvGrpSpPr>
          <p:nvPr/>
        </p:nvGrpSpPr>
        <p:grpSpPr>
          <a:xfrm>
            <a:off x="2364155" y="1771650"/>
            <a:ext cx="272430" cy="2075141"/>
            <a:chOff x="7086600" y="1327908"/>
            <a:chExt cx="272430" cy="2075141"/>
          </a:xfrm>
        </p:grpSpPr>
        <p:sp>
          <p:nvSpPr>
            <p:cNvPr id="3" name="Cube 2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" name="Cube 3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" name="Cube 4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" name="Cube 5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" name="Cube 6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" name="Cube 7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" name="Cube 8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" name="Cube 9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" name="Cube 10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" name="Cube 11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Group 12"/>
          <p:cNvGrpSpPr>
            <a:grpSpLocks noChangeAspect="1"/>
          </p:cNvGrpSpPr>
          <p:nvPr/>
        </p:nvGrpSpPr>
        <p:grpSpPr>
          <a:xfrm>
            <a:off x="1826091" y="1771650"/>
            <a:ext cx="272430" cy="2075141"/>
            <a:chOff x="7086600" y="1327908"/>
            <a:chExt cx="272430" cy="2075141"/>
          </a:xfrm>
        </p:grpSpPr>
        <p:sp>
          <p:nvSpPr>
            <p:cNvPr id="14" name="Cube 13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" name="Cube 14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" name="Cube 15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" name="Cube 16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" name="Cube 17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" name="Cube 18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" name="Cube 19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" name="Cube 20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" name="Cube 21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" name="Cube 22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Group 23"/>
          <p:cNvGrpSpPr>
            <a:grpSpLocks noChangeAspect="1"/>
          </p:cNvGrpSpPr>
          <p:nvPr/>
        </p:nvGrpSpPr>
        <p:grpSpPr>
          <a:xfrm>
            <a:off x="1288027" y="1771650"/>
            <a:ext cx="272430" cy="2075141"/>
            <a:chOff x="7086600" y="1327908"/>
            <a:chExt cx="272430" cy="2075141"/>
          </a:xfrm>
        </p:grpSpPr>
        <p:sp>
          <p:nvSpPr>
            <p:cNvPr id="25" name="Cube 24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" name="Cube 25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" name="Cube 26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" name="Cube 27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" name="Cube 28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" name="Cube 29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" name="Cube 30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" name="Cube 31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" name="Cube 32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" name="Cube 33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5" name="Group 34"/>
          <p:cNvGrpSpPr>
            <a:grpSpLocks noChangeAspect="1"/>
          </p:cNvGrpSpPr>
          <p:nvPr/>
        </p:nvGrpSpPr>
        <p:grpSpPr>
          <a:xfrm>
            <a:off x="749963" y="1771650"/>
            <a:ext cx="272430" cy="2075141"/>
            <a:chOff x="7086600" y="1327908"/>
            <a:chExt cx="272430" cy="2075141"/>
          </a:xfrm>
        </p:grpSpPr>
        <p:sp>
          <p:nvSpPr>
            <p:cNvPr id="36" name="Cube 35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" name="Cube 36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" name="Cube 37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" name="Cube 38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" name="Cube 39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1" name="Cube 40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2" name="Cube 41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3" name="Cube 42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4" name="Cube 43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5" name="Cube 44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46" name="Group 45"/>
          <p:cNvGrpSpPr>
            <a:grpSpLocks noChangeAspect="1"/>
          </p:cNvGrpSpPr>
          <p:nvPr/>
        </p:nvGrpSpPr>
        <p:grpSpPr>
          <a:xfrm>
            <a:off x="5336865" y="1771650"/>
            <a:ext cx="272430" cy="2075141"/>
            <a:chOff x="7086600" y="1327908"/>
            <a:chExt cx="272430" cy="2075141"/>
          </a:xfrm>
          <a:solidFill>
            <a:schemeClr val="accent3"/>
          </a:solidFill>
        </p:grpSpPr>
        <p:sp>
          <p:nvSpPr>
            <p:cNvPr id="47" name="Cube 46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" name="Cube 47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" name="Cube 48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" name="Cube 49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1" name="Cube 50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2" name="Cube 51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3" name="Cube 52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4" name="Cube 53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5" name="Cube 54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6" name="Cube 55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57" name="Group 56"/>
          <p:cNvGrpSpPr>
            <a:grpSpLocks noChangeAspect="1"/>
          </p:cNvGrpSpPr>
          <p:nvPr/>
        </p:nvGrpSpPr>
        <p:grpSpPr>
          <a:xfrm>
            <a:off x="5851878" y="1771650"/>
            <a:ext cx="272430" cy="2075141"/>
            <a:chOff x="7086600" y="1327908"/>
            <a:chExt cx="272430" cy="2075141"/>
          </a:xfrm>
          <a:solidFill>
            <a:schemeClr val="accent3"/>
          </a:solidFill>
        </p:grpSpPr>
        <p:sp>
          <p:nvSpPr>
            <p:cNvPr id="58" name="Cube 57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" name="Cube 58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" name="Cube 59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1" name="Cube 60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2" name="Cube 61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3" name="Cube 62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4" name="Cube 63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5" name="Cube 64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6" name="Cube 65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7" name="Cube 66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73" name="Cube 72"/>
          <p:cNvSpPr>
            <a:spLocks noChangeAspect="1"/>
          </p:cNvSpPr>
          <p:nvPr/>
        </p:nvSpPr>
        <p:spPr>
          <a:xfrm>
            <a:off x="3543845" y="2693401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4" name="Cube 73"/>
          <p:cNvSpPr>
            <a:spLocks noChangeAspect="1"/>
          </p:cNvSpPr>
          <p:nvPr/>
        </p:nvSpPr>
        <p:spPr>
          <a:xfrm>
            <a:off x="3543845" y="2213437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5" name="Cube 74"/>
          <p:cNvSpPr>
            <a:spLocks noChangeAspect="1"/>
          </p:cNvSpPr>
          <p:nvPr/>
        </p:nvSpPr>
        <p:spPr>
          <a:xfrm>
            <a:off x="3543845" y="2933383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6" name="Text Placeholder 2"/>
          <p:cNvSpPr txBox="1">
            <a:spLocks/>
          </p:cNvSpPr>
          <p:nvPr/>
        </p:nvSpPr>
        <p:spPr bwMode="auto">
          <a:xfrm>
            <a:off x="247384" y="1200150"/>
            <a:ext cx="40380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57 = 5 tens + 7 ones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77" name="Text Placeholder 2"/>
          <p:cNvSpPr txBox="1">
            <a:spLocks/>
          </p:cNvSpPr>
          <p:nvPr/>
        </p:nvSpPr>
        <p:spPr bwMode="auto">
          <a:xfrm>
            <a:off x="4914900" y="1200150"/>
            <a:ext cx="40380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25 = 2 tens + 5 ones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79" name="Text Placeholder 2"/>
          <p:cNvSpPr txBox="1">
            <a:spLocks/>
          </p:cNvSpPr>
          <p:nvPr/>
        </p:nvSpPr>
        <p:spPr bwMode="auto">
          <a:xfrm>
            <a:off x="979555" y="4105930"/>
            <a:ext cx="61587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3 tens and 2 ones =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</a:rPr>
              <a:t>32 milks</a:t>
            </a:r>
            <a:endParaRPr lang="en-US" sz="36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1" name="Text Placeholder 2"/>
          <p:cNvSpPr txBox="1">
            <a:spLocks/>
          </p:cNvSpPr>
          <p:nvPr/>
        </p:nvSpPr>
        <p:spPr bwMode="auto">
          <a:xfrm>
            <a:off x="2952045" y="171450"/>
            <a:ext cx="367581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Explain this problem to the math monkey.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4915" y="197469"/>
            <a:ext cx="1067460" cy="778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" name="Rectangle 82"/>
          <p:cNvSpPr/>
          <p:nvPr/>
        </p:nvSpPr>
        <p:spPr>
          <a:xfrm>
            <a:off x="2971799" y="56033"/>
            <a:ext cx="4166493" cy="10618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Subtract tens from tens and ones from ones.</a:t>
            </a:r>
          </a:p>
        </p:txBody>
      </p:sp>
      <p:grpSp>
        <p:nvGrpSpPr>
          <p:cNvPr id="84" name="Group 83"/>
          <p:cNvGrpSpPr>
            <a:grpSpLocks noChangeAspect="1"/>
          </p:cNvGrpSpPr>
          <p:nvPr/>
        </p:nvGrpSpPr>
        <p:grpSpPr>
          <a:xfrm>
            <a:off x="2902220" y="1779911"/>
            <a:ext cx="272430" cy="2075141"/>
            <a:chOff x="7086600" y="1327908"/>
            <a:chExt cx="272430" cy="2075141"/>
          </a:xfrm>
        </p:grpSpPr>
        <p:sp>
          <p:nvSpPr>
            <p:cNvPr id="85" name="Cube 84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6" name="Cube 85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7" name="Cube 86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8" name="Cube 87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9" name="Cube 88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0" name="Cube 89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1" name="Cube 90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2" name="Cube 91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3" name="Cube 92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4" name="Cube 93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95" name="Cube 94"/>
          <p:cNvSpPr>
            <a:spLocks noChangeAspect="1"/>
          </p:cNvSpPr>
          <p:nvPr/>
        </p:nvSpPr>
        <p:spPr>
          <a:xfrm>
            <a:off x="3543845" y="3653327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6" name="Cube 95"/>
          <p:cNvSpPr>
            <a:spLocks noChangeAspect="1"/>
          </p:cNvSpPr>
          <p:nvPr/>
        </p:nvSpPr>
        <p:spPr>
          <a:xfrm>
            <a:off x="3543845" y="3173365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7" name="Cube 96"/>
          <p:cNvSpPr>
            <a:spLocks noChangeAspect="1"/>
          </p:cNvSpPr>
          <p:nvPr/>
        </p:nvSpPr>
        <p:spPr>
          <a:xfrm>
            <a:off x="3543845" y="2453419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8" name="Cube 97"/>
          <p:cNvSpPr>
            <a:spLocks noChangeAspect="1"/>
          </p:cNvSpPr>
          <p:nvPr/>
        </p:nvSpPr>
        <p:spPr>
          <a:xfrm>
            <a:off x="3543845" y="3413347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9" name="Rectangle 98"/>
          <p:cNvSpPr/>
          <p:nvPr/>
        </p:nvSpPr>
        <p:spPr>
          <a:xfrm>
            <a:off x="2266395" y="1723371"/>
            <a:ext cx="1048306" cy="2334280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0" name="Rectangle 99"/>
          <p:cNvSpPr/>
          <p:nvPr/>
        </p:nvSpPr>
        <p:spPr>
          <a:xfrm>
            <a:off x="3476347" y="2106904"/>
            <a:ext cx="409853" cy="1306443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1" name="Cube 100"/>
          <p:cNvSpPr>
            <a:spLocks noChangeAspect="1"/>
          </p:cNvSpPr>
          <p:nvPr/>
        </p:nvSpPr>
        <p:spPr>
          <a:xfrm>
            <a:off x="6406989" y="2760125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2" name="Cube 101"/>
          <p:cNvSpPr>
            <a:spLocks noChangeAspect="1"/>
          </p:cNvSpPr>
          <p:nvPr/>
        </p:nvSpPr>
        <p:spPr>
          <a:xfrm>
            <a:off x="6406989" y="2280161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3" name="Cube 102"/>
          <p:cNvSpPr>
            <a:spLocks noChangeAspect="1"/>
          </p:cNvSpPr>
          <p:nvPr/>
        </p:nvSpPr>
        <p:spPr>
          <a:xfrm>
            <a:off x="6406989" y="3000107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4" name="Cube 103"/>
          <p:cNvSpPr>
            <a:spLocks noChangeAspect="1"/>
          </p:cNvSpPr>
          <p:nvPr/>
        </p:nvSpPr>
        <p:spPr>
          <a:xfrm>
            <a:off x="6406989" y="3240089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5" name="Cube 104"/>
          <p:cNvSpPr>
            <a:spLocks noChangeAspect="1"/>
          </p:cNvSpPr>
          <p:nvPr/>
        </p:nvSpPr>
        <p:spPr>
          <a:xfrm>
            <a:off x="6406989" y="2520143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1870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 build="p"/>
      <p:bldP spid="77" grpId="0" build="p"/>
      <p:bldP spid="79" grpId="0" build="p"/>
      <p:bldP spid="81" grpId="0" build="p"/>
      <p:bldP spid="83" grpId="0" animBg="1"/>
      <p:bldP spid="95" grpId="0" animBg="1"/>
      <p:bldP spid="96" grpId="0" animBg="1"/>
      <p:bldP spid="96" grpId="1" animBg="1"/>
      <p:bldP spid="97" grpId="0" animBg="1"/>
      <p:bldP spid="97" grpId="1" animBg="1"/>
      <p:bldP spid="98" grpId="0" animBg="1"/>
      <p:bldP spid="99" grpId="0" animBg="1"/>
      <p:bldP spid="99" grpId="1" animBg="1"/>
      <p:bldP spid="100" grpId="0" animBg="1"/>
      <p:bldP spid="100" grpId="1" animBg="1"/>
      <p:bldP spid="101" grpId="0" animBg="1"/>
      <p:bldP spid="102" grpId="0" animBg="1"/>
      <p:bldP spid="103" grpId="0" animBg="1"/>
      <p:bldP spid="104" grpId="0" animBg="1"/>
      <p:bldP spid="10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685801" y="778286"/>
            <a:ext cx="83439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The cafeteria had 51 chocolate milks.  They sold 36 chocolate milks.  How many chocolate milks are left?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" name="Shape 123"/>
          <p:cNvSpPr/>
          <p:nvPr/>
        </p:nvSpPr>
        <p:spPr>
          <a:xfrm>
            <a:off x="431094" y="1091283"/>
            <a:ext cx="872772" cy="118988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1033638" y="2445865"/>
            <a:ext cx="3314700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51 = 50 + 1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 5 tens + 1 one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127499" y="747800"/>
            <a:ext cx="571500" cy="499240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351615" y="1172397"/>
            <a:ext cx="541162" cy="428928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Text Placeholder 2"/>
          <p:cNvSpPr txBox="1">
            <a:spLocks/>
          </p:cNvSpPr>
          <p:nvPr/>
        </p:nvSpPr>
        <p:spPr bwMode="auto">
          <a:xfrm>
            <a:off x="5262032" y="2411998"/>
            <a:ext cx="3314700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36 = 30 + 6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  3 tens + 6 ones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1" name="Text Placeholder 2"/>
          <p:cNvSpPr txBox="1">
            <a:spLocks/>
          </p:cNvSpPr>
          <p:nvPr/>
        </p:nvSpPr>
        <p:spPr bwMode="auto">
          <a:xfrm>
            <a:off x="1303866" y="3596524"/>
            <a:ext cx="5325533" cy="1557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 tens -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3 tens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= 2 tens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 one -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6 ones</a:t>
            </a:r>
          </a:p>
          <a:p>
            <a:pPr marL="0" indent="0"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11 ones </a:t>
            </a: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- </a:t>
            </a: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6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ones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= 5 ones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2" name="Right Brace 11"/>
          <p:cNvSpPr/>
          <p:nvPr/>
        </p:nvSpPr>
        <p:spPr>
          <a:xfrm>
            <a:off x="6115755" y="3425451"/>
            <a:ext cx="170745" cy="1660899"/>
          </a:xfrm>
          <a:prstGeom prst="rightBrac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2"/>
          <p:cNvSpPr txBox="1">
            <a:spLocks/>
          </p:cNvSpPr>
          <p:nvPr/>
        </p:nvSpPr>
        <p:spPr bwMode="auto">
          <a:xfrm>
            <a:off x="6286500" y="3748617"/>
            <a:ext cx="2743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</a:rPr>
              <a:t>15 milks</a:t>
            </a:r>
            <a:endParaRPr lang="en-US" sz="36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4593488" y="3600450"/>
            <a:ext cx="414224" cy="331442"/>
            <a:chOff x="6215176" y="1754801"/>
            <a:chExt cx="414224" cy="331442"/>
          </a:xfrm>
        </p:grpSpPr>
        <p:cxnSp>
          <p:nvCxnSpPr>
            <p:cNvPr id="21" name="Straight Connector 20"/>
            <p:cNvCxnSpPr/>
            <p:nvPr/>
          </p:nvCxnSpPr>
          <p:spPr>
            <a:xfrm>
              <a:off x="6226465" y="1771650"/>
              <a:ext cx="402935" cy="314593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6215176" y="1754801"/>
              <a:ext cx="402935" cy="314593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Text Placeholder 2"/>
          <p:cNvSpPr txBox="1">
            <a:spLocks/>
          </p:cNvSpPr>
          <p:nvPr/>
        </p:nvSpPr>
        <p:spPr bwMode="auto">
          <a:xfrm>
            <a:off x="4514850" y="3102286"/>
            <a:ext cx="2743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</a:rPr>
              <a:t>1 ten</a:t>
            </a:r>
            <a:endParaRPr lang="en-US" sz="36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801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7" grpId="0" build="p"/>
      <p:bldP spid="8" grpId="0" animBg="1"/>
      <p:bldP spid="9" grpId="0" animBg="1"/>
      <p:bldP spid="10" grpId="0" build="p"/>
      <p:bldP spid="11" grpId="0" uiExpand="1" build="p"/>
      <p:bldP spid="12" grpId="0" animBg="1"/>
      <p:bldP spid="13" grpId="0" build="p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/>
          <p:cNvGrpSpPr>
            <a:grpSpLocks noChangeAspect="1"/>
          </p:cNvGrpSpPr>
          <p:nvPr/>
        </p:nvGrpSpPr>
        <p:grpSpPr>
          <a:xfrm>
            <a:off x="5336865" y="1771650"/>
            <a:ext cx="272430" cy="2075141"/>
            <a:chOff x="7086600" y="1327908"/>
            <a:chExt cx="272430" cy="2075141"/>
          </a:xfrm>
          <a:solidFill>
            <a:schemeClr val="accent3"/>
          </a:solidFill>
        </p:grpSpPr>
        <p:sp>
          <p:nvSpPr>
            <p:cNvPr id="39" name="Cube 38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" name="Cube 39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1" name="Cube 40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2" name="Cube 41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3" name="Cube 42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4" name="Cube 43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5" name="Cube 44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6" name="Cube 45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7" name="Cube 46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" name="Cube 47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49" name="Group 48"/>
          <p:cNvGrpSpPr>
            <a:grpSpLocks noChangeAspect="1"/>
          </p:cNvGrpSpPr>
          <p:nvPr/>
        </p:nvGrpSpPr>
        <p:grpSpPr>
          <a:xfrm>
            <a:off x="5851878" y="1771650"/>
            <a:ext cx="272430" cy="2075141"/>
            <a:chOff x="7086600" y="1327908"/>
            <a:chExt cx="272430" cy="2075141"/>
          </a:xfrm>
          <a:solidFill>
            <a:schemeClr val="accent3"/>
          </a:solidFill>
        </p:grpSpPr>
        <p:sp>
          <p:nvSpPr>
            <p:cNvPr id="50" name="Cube 49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1" name="Cube 50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2" name="Cube 51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3" name="Cube 52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4" name="Cube 53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5" name="Cube 54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6" name="Cube 55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7" name="Cube 56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8" name="Cube 57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" name="Cube 58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60" name="Cube 59"/>
          <p:cNvSpPr>
            <a:spLocks noChangeAspect="1"/>
          </p:cNvSpPr>
          <p:nvPr/>
        </p:nvSpPr>
        <p:spPr>
          <a:xfrm>
            <a:off x="6582834" y="2989413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1" name="Cube 60"/>
          <p:cNvSpPr>
            <a:spLocks noChangeAspect="1"/>
          </p:cNvSpPr>
          <p:nvPr/>
        </p:nvSpPr>
        <p:spPr>
          <a:xfrm>
            <a:off x="6611062" y="2694220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2" name="Cube 61"/>
          <p:cNvSpPr>
            <a:spLocks noChangeAspect="1"/>
          </p:cNvSpPr>
          <p:nvPr/>
        </p:nvSpPr>
        <p:spPr>
          <a:xfrm>
            <a:off x="7471182" y="2694220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3" name="Cube 62"/>
          <p:cNvSpPr>
            <a:spLocks noChangeAspect="1"/>
          </p:cNvSpPr>
          <p:nvPr/>
        </p:nvSpPr>
        <p:spPr>
          <a:xfrm>
            <a:off x="7041122" y="2694220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4" name="Cube 63"/>
          <p:cNvSpPr>
            <a:spLocks noChangeAspect="1"/>
          </p:cNvSpPr>
          <p:nvPr/>
        </p:nvSpPr>
        <p:spPr>
          <a:xfrm>
            <a:off x="7027008" y="2989413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5" name="Text Placeholder 2"/>
          <p:cNvSpPr txBox="1">
            <a:spLocks/>
          </p:cNvSpPr>
          <p:nvPr/>
        </p:nvSpPr>
        <p:spPr bwMode="auto">
          <a:xfrm>
            <a:off x="247384" y="1200150"/>
            <a:ext cx="40380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51 = 5 tens + 1 one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66" name="Text Placeholder 2"/>
          <p:cNvSpPr txBox="1">
            <a:spLocks/>
          </p:cNvSpPr>
          <p:nvPr/>
        </p:nvSpPr>
        <p:spPr bwMode="auto">
          <a:xfrm>
            <a:off x="4914900" y="1200150"/>
            <a:ext cx="40380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36 = 3 tens + 6 ones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67" name="Cube 66"/>
          <p:cNvSpPr>
            <a:spLocks noChangeAspect="1"/>
          </p:cNvSpPr>
          <p:nvPr/>
        </p:nvSpPr>
        <p:spPr>
          <a:xfrm>
            <a:off x="7471182" y="2989413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6" name="Cube 75"/>
          <p:cNvSpPr>
            <a:spLocks noChangeAspect="1"/>
          </p:cNvSpPr>
          <p:nvPr/>
        </p:nvSpPr>
        <p:spPr>
          <a:xfrm>
            <a:off x="3202430" y="2976497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7" name="Text Placeholder 2"/>
          <p:cNvSpPr txBox="1">
            <a:spLocks/>
          </p:cNvSpPr>
          <p:nvPr/>
        </p:nvSpPr>
        <p:spPr bwMode="auto">
          <a:xfrm>
            <a:off x="2952045" y="171450"/>
            <a:ext cx="367581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Explain this problem using blocks.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900" y="197469"/>
            <a:ext cx="1067460" cy="778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" name="Text Placeholder 2"/>
          <p:cNvSpPr txBox="1">
            <a:spLocks/>
          </p:cNvSpPr>
          <p:nvPr/>
        </p:nvSpPr>
        <p:spPr bwMode="auto">
          <a:xfrm>
            <a:off x="342900" y="3943350"/>
            <a:ext cx="622647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 ten and 5 ones =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</a:rPr>
              <a:t>15 milks</a:t>
            </a:r>
            <a:endParaRPr lang="en-US" sz="36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115" name="Group 114"/>
          <p:cNvGrpSpPr>
            <a:grpSpLocks noChangeAspect="1"/>
          </p:cNvGrpSpPr>
          <p:nvPr/>
        </p:nvGrpSpPr>
        <p:grpSpPr>
          <a:xfrm>
            <a:off x="4836772" y="1789089"/>
            <a:ext cx="272430" cy="2075141"/>
            <a:chOff x="7086600" y="1327908"/>
            <a:chExt cx="272430" cy="2075141"/>
          </a:xfrm>
          <a:solidFill>
            <a:schemeClr val="accent3"/>
          </a:solidFill>
        </p:grpSpPr>
        <p:sp>
          <p:nvSpPr>
            <p:cNvPr id="116" name="Cube 115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7" name="Cube 116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8" name="Cube 117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9" name="Cube 118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0" name="Cube 119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1" name="Cube 120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2" name="Cube 121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3" name="Cube 122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4" name="Cube 123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5" name="Cube 124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81" name="Group 180"/>
          <p:cNvGrpSpPr>
            <a:grpSpLocks noChangeAspect="1"/>
          </p:cNvGrpSpPr>
          <p:nvPr/>
        </p:nvGrpSpPr>
        <p:grpSpPr>
          <a:xfrm>
            <a:off x="2071392" y="1771650"/>
            <a:ext cx="272430" cy="2075141"/>
            <a:chOff x="7086600" y="1327908"/>
            <a:chExt cx="272430" cy="2075141"/>
          </a:xfrm>
        </p:grpSpPr>
        <p:sp>
          <p:nvSpPr>
            <p:cNvPr id="182" name="Cube 181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3" name="Cube 182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4" name="Cube 183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5" name="Cube 184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6" name="Cube 185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7" name="Cube 186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8" name="Cube 187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9" name="Cube 188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0" name="Cube 189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1" name="Cube 190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92" name="Group 191"/>
          <p:cNvGrpSpPr>
            <a:grpSpLocks noChangeAspect="1"/>
          </p:cNvGrpSpPr>
          <p:nvPr/>
        </p:nvGrpSpPr>
        <p:grpSpPr>
          <a:xfrm>
            <a:off x="1533328" y="1771650"/>
            <a:ext cx="272430" cy="2075141"/>
            <a:chOff x="7086600" y="1327908"/>
            <a:chExt cx="272430" cy="2075141"/>
          </a:xfrm>
        </p:grpSpPr>
        <p:sp>
          <p:nvSpPr>
            <p:cNvPr id="193" name="Cube 192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4" name="Cube 193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5" name="Cube 194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6" name="Cube 195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7" name="Cube 196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8" name="Cube 197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9" name="Cube 198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0" name="Cube 199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1" name="Cube 200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2" name="Cube 201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03" name="Group 202"/>
          <p:cNvGrpSpPr>
            <a:grpSpLocks noChangeAspect="1"/>
          </p:cNvGrpSpPr>
          <p:nvPr/>
        </p:nvGrpSpPr>
        <p:grpSpPr>
          <a:xfrm>
            <a:off x="995264" y="1771650"/>
            <a:ext cx="272430" cy="2075141"/>
            <a:chOff x="7086600" y="1327908"/>
            <a:chExt cx="272430" cy="2075141"/>
          </a:xfrm>
        </p:grpSpPr>
        <p:sp>
          <p:nvSpPr>
            <p:cNvPr id="204" name="Cube 203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5" name="Cube 204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6" name="Cube 205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7" name="Cube 206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8" name="Cube 207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9" name="Cube 208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0" name="Cube 209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1" name="Cube 210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2" name="Cube 211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3" name="Cube 212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14" name="Group 213"/>
          <p:cNvGrpSpPr>
            <a:grpSpLocks noChangeAspect="1"/>
          </p:cNvGrpSpPr>
          <p:nvPr/>
        </p:nvGrpSpPr>
        <p:grpSpPr>
          <a:xfrm>
            <a:off x="457200" y="1771650"/>
            <a:ext cx="272430" cy="2075141"/>
            <a:chOff x="7086600" y="1327908"/>
            <a:chExt cx="272430" cy="2075141"/>
          </a:xfrm>
        </p:grpSpPr>
        <p:sp>
          <p:nvSpPr>
            <p:cNvPr id="215" name="Cube 214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6" name="Cube 215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7" name="Cube 216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8" name="Cube 217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9" name="Cube 218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0" name="Cube 219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1" name="Cube 220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2" name="Cube 221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3" name="Cube 222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4" name="Cube 223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25" name="Group 224"/>
          <p:cNvGrpSpPr>
            <a:grpSpLocks noChangeAspect="1"/>
          </p:cNvGrpSpPr>
          <p:nvPr/>
        </p:nvGrpSpPr>
        <p:grpSpPr>
          <a:xfrm>
            <a:off x="2609457" y="1779911"/>
            <a:ext cx="272430" cy="2075141"/>
            <a:chOff x="7086600" y="1327908"/>
            <a:chExt cx="272430" cy="2075141"/>
          </a:xfrm>
        </p:grpSpPr>
        <p:sp>
          <p:nvSpPr>
            <p:cNvPr id="226" name="Cube 225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7" name="Cube 226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8" name="Cube 227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9" name="Cube 228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0" name="Cube 229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1" name="Cube 230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2" name="Cube 231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3" name="Cube 232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4" name="Cube 233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5" name="Cube 234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236" name="Rectangle 235"/>
          <p:cNvSpPr/>
          <p:nvPr/>
        </p:nvSpPr>
        <p:spPr>
          <a:xfrm>
            <a:off x="1485900" y="1714515"/>
            <a:ext cx="1466145" cy="2211702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38" name="Cube 237"/>
          <p:cNvSpPr/>
          <p:nvPr/>
        </p:nvSpPr>
        <p:spPr>
          <a:xfrm>
            <a:off x="3553926" y="3791256"/>
            <a:ext cx="272430" cy="269922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39" name="Cube 238"/>
          <p:cNvSpPr/>
          <p:nvPr/>
        </p:nvSpPr>
        <p:spPr>
          <a:xfrm>
            <a:off x="3553926" y="3554082"/>
            <a:ext cx="272430" cy="269922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40" name="Cube 239"/>
          <p:cNvSpPr/>
          <p:nvPr/>
        </p:nvSpPr>
        <p:spPr>
          <a:xfrm>
            <a:off x="3553926" y="3316905"/>
            <a:ext cx="272430" cy="269922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41" name="Cube 240"/>
          <p:cNvSpPr/>
          <p:nvPr/>
        </p:nvSpPr>
        <p:spPr>
          <a:xfrm>
            <a:off x="3553926" y="3079728"/>
            <a:ext cx="272430" cy="269922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42" name="Cube 241"/>
          <p:cNvSpPr/>
          <p:nvPr/>
        </p:nvSpPr>
        <p:spPr>
          <a:xfrm>
            <a:off x="3553926" y="2842551"/>
            <a:ext cx="272430" cy="269922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43" name="Cube 242"/>
          <p:cNvSpPr/>
          <p:nvPr/>
        </p:nvSpPr>
        <p:spPr>
          <a:xfrm>
            <a:off x="3553926" y="2605374"/>
            <a:ext cx="272430" cy="269922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44" name="Cube 243"/>
          <p:cNvSpPr/>
          <p:nvPr/>
        </p:nvSpPr>
        <p:spPr>
          <a:xfrm>
            <a:off x="3553926" y="2368197"/>
            <a:ext cx="272430" cy="269922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45" name="Cube 244"/>
          <p:cNvSpPr/>
          <p:nvPr/>
        </p:nvSpPr>
        <p:spPr>
          <a:xfrm>
            <a:off x="3553926" y="2131020"/>
            <a:ext cx="272430" cy="269922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46" name="Cube 245"/>
          <p:cNvSpPr/>
          <p:nvPr/>
        </p:nvSpPr>
        <p:spPr>
          <a:xfrm>
            <a:off x="3553926" y="1893843"/>
            <a:ext cx="272430" cy="269922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47" name="Cube 246"/>
          <p:cNvSpPr/>
          <p:nvPr/>
        </p:nvSpPr>
        <p:spPr>
          <a:xfrm>
            <a:off x="3553926" y="1656666"/>
            <a:ext cx="272430" cy="269922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48" name="Rectangle 247"/>
          <p:cNvSpPr/>
          <p:nvPr/>
        </p:nvSpPr>
        <p:spPr>
          <a:xfrm>
            <a:off x="3149799" y="2865422"/>
            <a:ext cx="850701" cy="1250083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321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1" grpId="0" animBg="1"/>
      <p:bldP spid="62" grpId="0" animBg="1"/>
      <p:bldP spid="63" grpId="0" animBg="1"/>
      <p:bldP spid="64" grpId="0" animBg="1"/>
      <p:bldP spid="65" grpId="0" build="p"/>
      <p:bldP spid="66" grpId="0" build="p"/>
      <p:bldP spid="67" grpId="0" animBg="1"/>
      <p:bldP spid="76" grpId="0" animBg="1"/>
      <p:bldP spid="76" grpId="1" animBg="1"/>
      <p:bldP spid="77" grpId="0" build="p"/>
      <p:bldP spid="80" grpId="0" build="p"/>
      <p:bldP spid="236" grpId="0" animBg="1"/>
      <p:bldP spid="236" grpId="1" animBg="1"/>
      <p:bldP spid="238" grpId="0" animBg="1"/>
      <p:bldP spid="238" grpId="1" animBg="1"/>
      <p:bldP spid="239" grpId="0" animBg="1"/>
      <p:bldP spid="239" grpId="1" animBg="1"/>
      <p:bldP spid="240" grpId="0" animBg="1"/>
      <p:bldP spid="240" grpId="1" animBg="1"/>
      <p:bldP spid="241" grpId="0" animBg="1"/>
      <p:bldP spid="241" grpId="1" animBg="1"/>
      <p:bldP spid="242" grpId="0" animBg="1"/>
      <p:bldP spid="242" grpId="1" animBg="1"/>
      <p:bldP spid="243" grpId="0" animBg="1"/>
      <p:bldP spid="244" grpId="0" animBg="1"/>
      <p:bldP spid="245" grpId="0" animBg="1"/>
      <p:bldP spid="246" grpId="0" animBg="1"/>
      <p:bldP spid="247" grpId="0" animBg="1"/>
      <p:bldP spid="248" grpId="0" animBg="1"/>
      <p:bldP spid="248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 txBox="1">
            <a:spLocks/>
          </p:cNvSpPr>
          <p:nvPr/>
        </p:nvSpPr>
        <p:spPr bwMode="auto">
          <a:xfrm>
            <a:off x="247384" y="1670369"/>
            <a:ext cx="40380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  51 = 5 tens + 1 one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239587" y="2278829"/>
            <a:ext cx="47896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u="sng" dirty="0" smtClean="0">
                <a:solidFill>
                  <a:schemeClr val="accent3"/>
                </a:solidFill>
                <a:latin typeface="Orly's Font 2" pitchFamily="66" charset="0"/>
              </a:rPr>
              <a:t>- 36 = 3 tens + 6 ones</a:t>
            </a:r>
            <a:endParaRPr lang="en-US" sz="2800" u="sng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5" name="Arc 4"/>
          <p:cNvSpPr/>
          <p:nvPr/>
        </p:nvSpPr>
        <p:spPr>
          <a:xfrm>
            <a:off x="6019945" y="1141075"/>
            <a:ext cx="136215" cy="3716675"/>
          </a:xfrm>
          <a:prstGeom prst="arc">
            <a:avLst/>
          </a:prstGeom>
          <a:ln w="762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6821913" y="1075307"/>
            <a:ext cx="238330" cy="217722"/>
          </a:xfrm>
          <a:custGeom>
            <a:avLst/>
            <a:gdLst>
              <a:gd name="connsiteX0" fmla="*/ 159307 w 238330"/>
              <a:gd name="connsiteY0" fmla="*/ 3233 h 217722"/>
              <a:gd name="connsiteX1" fmla="*/ 23841 w 238330"/>
              <a:gd name="connsiteY1" fmla="*/ 14522 h 217722"/>
              <a:gd name="connsiteX2" fmla="*/ 1263 w 238330"/>
              <a:gd name="connsiteY2" fmla="*/ 48389 h 217722"/>
              <a:gd name="connsiteX3" fmla="*/ 12552 w 238330"/>
              <a:gd name="connsiteY3" fmla="*/ 183855 h 217722"/>
              <a:gd name="connsiteX4" fmla="*/ 80285 w 238330"/>
              <a:gd name="connsiteY4" fmla="*/ 217722 h 217722"/>
              <a:gd name="connsiteX5" fmla="*/ 170596 w 238330"/>
              <a:gd name="connsiteY5" fmla="*/ 206433 h 217722"/>
              <a:gd name="connsiteX6" fmla="*/ 204463 w 238330"/>
              <a:gd name="connsiteY6" fmla="*/ 195144 h 217722"/>
              <a:gd name="connsiteX7" fmla="*/ 227041 w 238330"/>
              <a:gd name="connsiteY7" fmla="*/ 161278 h 217722"/>
              <a:gd name="connsiteX8" fmla="*/ 238330 w 238330"/>
              <a:gd name="connsiteY8" fmla="*/ 127411 h 217722"/>
              <a:gd name="connsiteX9" fmla="*/ 227041 w 238330"/>
              <a:gd name="connsiteY9" fmla="*/ 59678 h 217722"/>
              <a:gd name="connsiteX10" fmla="*/ 159307 w 238330"/>
              <a:gd name="connsiteY10" fmla="*/ 3233 h 21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8330" h="217722">
                <a:moveTo>
                  <a:pt x="159307" y="3233"/>
                </a:moveTo>
                <a:cubicBezTo>
                  <a:pt x="125440" y="-4293"/>
                  <a:pt x="67409" y="2074"/>
                  <a:pt x="23841" y="14522"/>
                </a:cubicBezTo>
                <a:cubicBezTo>
                  <a:pt x="10795" y="18249"/>
                  <a:pt x="2166" y="34851"/>
                  <a:pt x="1263" y="48389"/>
                </a:cubicBezTo>
                <a:cubicBezTo>
                  <a:pt x="-1751" y="93600"/>
                  <a:pt x="104" y="140287"/>
                  <a:pt x="12552" y="183855"/>
                </a:cubicBezTo>
                <a:cubicBezTo>
                  <a:pt x="17159" y="199980"/>
                  <a:pt x="67893" y="213591"/>
                  <a:pt x="80285" y="217722"/>
                </a:cubicBezTo>
                <a:cubicBezTo>
                  <a:pt x="110389" y="213959"/>
                  <a:pt x="140747" y="211860"/>
                  <a:pt x="170596" y="206433"/>
                </a:cubicBezTo>
                <a:cubicBezTo>
                  <a:pt x="182304" y="204304"/>
                  <a:pt x="195171" y="202578"/>
                  <a:pt x="204463" y="195144"/>
                </a:cubicBezTo>
                <a:cubicBezTo>
                  <a:pt x="215057" y="186669"/>
                  <a:pt x="219515" y="172567"/>
                  <a:pt x="227041" y="161278"/>
                </a:cubicBezTo>
                <a:cubicBezTo>
                  <a:pt x="230804" y="149989"/>
                  <a:pt x="238330" y="139311"/>
                  <a:pt x="238330" y="127411"/>
                </a:cubicBezTo>
                <a:cubicBezTo>
                  <a:pt x="238330" y="104522"/>
                  <a:pt x="238397" y="79551"/>
                  <a:pt x="227041" y="59678"/>
                </a:cubicBezTo>
                <a:cubicBezTo>
                  <a:pt x="217870" y="43629"/>
                  <a:pt x="193174" y="10759"/>
                  <a:pt x="159307" y="3233"/>
                </a:cubicBezTo>
                <a:close/>
              </a:path>
            </a:pathLst>
          </a:cu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" name="Arc 6"/>
          <p:cNvSpPr/>
          <p:nvPr/>
        </p:nvSpPr>
        <p:spPr>
          <a:xfrm>
            <a:off x="6419061" y="1116821"/>
            <a:ext cx="136215" cy="3716675"/>
          </a:xfrm>
          <a:prstGeom prst="arc">
            <a:avLst/>
          </a:prstGeom>
          <a:ln w="762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6821913" y="1280194"/>
            <a:ext cx="238330" cy="217722"/>
          </a:xfrm>
          <a:custGeom>
            <a:avLst/>
            <a:gdLst>
              <a:gd name="connsiteX0" fmla="*/ 159307 w 238330"/>
              <a:gd name="connsiteY0" fmla="*/ 3233 h 217722"/>
              <a:gd name="connsiteX1" fmla="*/ 23841 w 238330"/>
              <a:gd name="connsiteY1" fmla="*/ 14522 h 217722"/>
              <a:gd name="connsiteX2" fmla="*/ 1263 w 238330"/>
              <a:gd name="connsiteY2" fmla="*/ 48389 h 217722"/>
              <a:gd name="connsiteX3" fmla="*/ 12552 w 238330"/>
              <a:gd name="connsiteY3" fmla="*/ 183855 h 217722"/>
              <a:gd name="connsiteX4" fmla="*/ 80285 w 238330"/>
              <a:gd name="connsiteY4" fmla="*/ 217722 h 217722"/>
              <a:gd name="connsiteX5" fmla="*/ 170596 w 238330"/>
              <a:gd name="connsiteY5" fmla="*/ 206433 h 217722"/>
              <a:gd name="connsiteX6" fmla="*/ 204463 w 238330"/>
              <a:gd name="connsiteY6" fmla="*/ 195144 h 217722"/>
              <a:gd name="connsiteX7" fmla="*/ 227041 w 238330"/>
              <a:gd name="connsiteY7" fmla="*/ 161278 h 217722"/>
              <a:gd name="connsiteX8" fmla="*/ 238330 w 238330"/>
              <a:gd name="connsiteY8" fmla="*/ 127411 h 217722"/>
              <a:gd name="connsiteX9" fmla="*/ 227041 w 238330"/>
              <a:gd name="connsiteY9" fmla="*/ 59678 h 217722"/>
              <a:gd name="connsiteX10" fmla="*/ 159307 w 238330"/>
              <a:gd name="connsiteY10" fmla="*/ 3233 h 21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8330" h="217722">
                <a:moveTo>
                  <a:pt x="159307" y="3233"/>
                </a:moveTo>
                <a:cubicBezTo>
                  <a:pt x="125440" y="-4293"/>
                  <a:pt x="67409" y="2074"/>
                  <a:pt x="23841" y="14522"/>
                </a:cubicBezTo>
                <a:cubicBezTo>
                  <a:pt x="10795" y="18249"/>
                  <a:pt x="2166" y="34851"/>
                  <a:pt x="1263" y="48389"/>
                </a:cubicBezTo>
                <a:cubicBezTo>
                  <a:pt x="-1751" y="93600"/>
                  <a:pt x="104" y="140287"/>
                  <a:pt x="12552" y="183855"/>
                </a:cubicBezTo>
                <a:cubicBezTo>
                  <a:pt x="17159" y="199980"/>
                  <a:pt x="67893" y="213591"/>
                  <a:pt x="80285" y="217722"/>
                </a:cubicBezTo>
                <a:cubicBezTo>
                  <a:pt x="110389" y="213959"/>
                  <a:pt x="140747" y="211860"/>
                  <a:pt x="170596" y="206433"/>
                </a:cubicBezTo>
                <a:cubicBezTo>
                  <a:pt x="182304" y="204304"/>
                  <a:pt x="195171" y="202578"/>
                  <a:pt x="204463" y="195144"/>
                </a:cubicBezTo>
                <a:cubicBezTo>
                  <a:pt x="215057" y="186669"/>
                  <a:pt x="219515" y="172567"/>
                  <a:pt x="227041" y="161278"/>
                </a:cubicBezTo>
                <a:cubicBezTo>
                  <a:pt x="230804" y="149989"/>
                  <a:pt x="238330" y="139311"/>
                  <a:pt x="238330" y="127411"/>
                </a:cubicBezTo>
                <a:cubicBezTo>
                  <a:pt x="238330" y="104522"/>
                  <a:pt x="238397" y="79551"/>
                  <a:pt x="227041" y="59678"/>
                </a:cubicBezTo>
                <a:cubicBezTo>
                  <a:pt x="217870" y="43629"/>
                  <a:pt x="193174" y="10759"/>
                  <a:pt x="159307" y="3233"/>
                </a:cubicBezTo>
                <a:close/>
              </a:path>
            </a:pathLst>
          </a:cu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6821913" y="1689968"/>
            <a:ext cx="238330" cy="217722"/>
          </a:xfrm>
          <a:custGeom>
            <a:avLst/>
            <a:gdLst>
              <a:gd name="connsiteX0" fmla="*/ 159307 w 238330"/>
              <a:gd name="connsiteY0" fmla="*/ 3233 h 217722"/>
              <a:gd name="connsiteX1" fmla="*/ 23841 w 238330"/>
              <a:gd name="connsiteY1" fmla="*/ 14522 h 217722"/>
              <a:gd name="connsiteX2" fmla="*/ 1263 w 238330"/>
              <a:gd name="connsiteY2" fmla="*/ 48389 h 217722"/>
              <a:gd name="connsiteX3" fmla="*/ 12552 w 238330"/>
              <a:gd name="connsiteY3" fmla="*/ 183855 h 217722"/>
              <a:gd name="connsiteX4" fmla="*/ 80285 w 238330"/>
              <a:gd name="connsiteY4" fmla="*/ 217722 h 217722"/>
              <a:gd name="connsiteX5" fmla="*/ 170596 w 238330"/>
              <a:gd name="connsiteY5" fmla="*/ 206433 h 217722"/>
              <a:gd name="connsiteX6" fmla="*/ 204463 w 238330"/>
              <a:gd name="connsiteY6" fmla="*/ 195144 h 217722"/>
              <a:gd name="connsiteX7" fmla="*/ 227041 w 238330"/>
              <a:gd name="connsiteY7" fmla="*/ 161278 h 217722"/>
              <a:gd name="connsiteX8" fmla="*/ 238330 w 238330"/>
              <a:gd name="connsiteY8" fmla="*/ 127411 h 217722"/>
              <a:gd name="connsiteX9" fmla="*/ 227041 w 238330"/>
              <a:gd name="connsiteY9" fmla="*/ 59678 h 217722"/>
              <a:gd name="connsiteX10" fmla="*/ 159307 w 238330"/>
              <a:gd name="connsiteY10" fmla="*/ 3233 h 21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8330" h="217722">
                <a:moveTo>
                  <a:pt x="159307" y="3233"/>
                </a:moveTo>
                <a:cubicBezTo>
                  <a:pt x="125440" y="-4293"/>
                  <a:pt x="67409" y="2074"/>
                  <a:pt x="23841" y="14522"/>
                </a:cubicBezTo>
                <a:cubicBezTo>
                  <a:pt x="10795" y="18249"/>
                  <a:pt x="2166" y="34851"/>
                  <a:pt x="1263" y="48389"/>
                </a:cubicBezTo>
                <a:cubicBezTo>
                  <a:pt x="-1751" y="93600"/>
                  <a:pt x="104" y="140287"/>
                  <a:pt x="12552" y="183855"/>
                </a:cubicBezTo>
                <a:cubicBezTo>
                  <a:pt x="17159" y="199980"/>
                  <a:pt x="67893" y="213591"/>
                  <a:pt x="80285" y="217722"/>
                </a:cubicBezTo>
                <a:cubicBezTo>
                  <a:pt x="110389" y="213959"/>
                  <a:pt x="140747" y="211860"/>
                  <a:pt x="170596" y="206433"/>
                </a:cubicBezTo>
                <a:cubicBezTo>
                  <a:pt x="182304" y="204304"/>
                  <a:pt x="195171" y="202578"/>
                  <a:pt x="204463" y="195144"/>
                </a:cubicBezTo>
                <a:cubicBezTo>
                  <a:pt x="215057" y="186669"/>
                  <a:pt x="219515" y="172567"/>
                  <a:pt x="227041" y="161278"/>
                </a:cubicBezTo>
                <a:cubicBezTo>
                  <a:pt x="230804" y="149989"/>
                  <a:pt x="238330" y="139311"/>
                  <a:pt x="238330" y="127411"/>
                </a:cubicBezTo>
                <a:cubicBezTo>
                  <a:pt x="238330" y="104522"/>
                  <a:pt x="238397" y="79551"/>
                  <a:pt x="227041" y="59678"/>
                </a:cubicBezTo>
                <a:cubicBezTo>
                  <a:pt x="217870" y="43629"/>
                  <a:pt x="193174" y="10759"/>
                  <a:pt x="159307" y="3233"/>
                </a:cubicBezTo>
                <a:close/>
              </a:path>
            </a:pathLst>
          </a:cu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6821913" y="1485081"/>
            <a:ext cx="238330" cy="217722"/>
          </a:xfrm>
          <a:custGeom>
            <a:avLst/>
            <a:gdLst>
              <a:gd name="connsiteX0" fmla="*/ 159307 w 238330"/>
              <a:gd name="connsiteY0" fmla="*/ 3233 h 217722"/>
              <a:gd name="connsiteX1" fmla="*/ 23841 w 238330"/>
              <a:gd name="connsiteY1" fmla="*/ 14522 h 217722"/>
              <a:gd name="connsiteX2" fmla="*/ 1263 w 238330"/>
              <a:gd name="connsiteY2" fmla="*/ 48389 h 217722"/>
              <a:gd name="connsiteX3" fmla="*/ 12552 w 238330"/>
              <a:gd name="connsiteY3" fmla="*/ 183855 h 217722"/>
              <a:gd name="connsiteX4" fmla="*/ 80285 w 238330"/>
              <a:gd name="connsiteY4" fmla="*/ 217722 h 217722"/>
              <a:gd name="connsiteX5" fmla="*/ 170596 w 238330"/>
              <a:gd name="connsiteY5" fmla="*/ 206433 h 217722"/>
              <a:gd name="connsiteX6" fmla="*/ 204463 w 238330"/>
              <a:gd name="connsiteY6" fmla="*/ 195144 h 217722"/>
              <a:gd name="connsiteX7" fmla="*/ 227041 w 238330"/>
              <a:gd name="connsiteY7" fmla="*/ 161278 h 217722"/>
              <a:gd name="connsiteX8" fmla="*/ 238330 w 238330"/>
              <a:gd name="connsiteY8" fmla="*/ 127411 h 217722"/>
              <a:gd name="connsiteX9" fmla="*/ 227041 w 238330"/>
              <a:gd name="connsiteY9" fmla="*/ 59678 h 217722"/>
              <a:gd name="connsiteX10" fmla="*/ 159307 w 238330"/>
              <a:gd name="connsiteY10" fmla="*/ 3233 h 21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8330" h="217722">
                <a:moveTo>
                  <a:pt x="159307" y="3233"/>
                </a:moveTo>
                <a:cubicBezTo>
                  <a:pt x="125440" y="-4293"/>
                  <a:pt x="67409" y="2074"/>
                  <a:pt x="23841" y="14522"/>
                </a:cubicBezTo>
                <a:cubicBezTo>
                  <a:pt x="10795" y="18249"/>
                  <a:pt x="2166" y="34851"/>
                  <a:pt x="1263" y="48389"/>
                </a:cubicBezTo>
                <a:cubicBezTo>
                  <a:pt x="-1751" y="93600"/>
                  <a:pt x="104" y="140287"/>
                  <a:pt x="12552" y="183855"/>
                </a:cubicBezTo>
                <a:cubicBezTo>
                  <a:pt x="17159" y="199980"/>
                  <a:pt x="67893" y="213591"/>
                  <a:pt x="80285" y="217722"/>
                </a:cubicBezTo>
                <a:cubicBezTo>
                  <a:pt x="110389" y="213959"/>
                  <a:pt x="140747" y="211860"/>
                  <a:pt x="170596" y="206433"/>
                </a:cubicBezTo>
                <a:cubicBezTo>
                  <a:pt x="182304" y="204304"/>
                  <a:pt x="195171" y="202578"/>
                  <a:pt x="204463" y="195144"/>
                </a:cubicBezTo>
                <a:cubicBezTo>
                  <a:pt x="215057" y="186669"/>
                  <a:pt x="219515" y="172567"/>
                  <a:pt x="227041" y="161278"/>
                </a:cubicBezTo>
                <a:cubicBezTo>
                  <a:pt x="230804" y="149989"/>
                  <a:pt x="238330" y="139311"/>
                  <a:pt x="238330" y="127411"/>
                </a:cubicBezTo>
                <a:cubicBezTo>
                  <a:pt x="238330" y="104522"/>
                  <a:pt x="238397" y="79551"/>
                  <a:pt x="227041" y="59678"/>
                </a:cubicBezTo>
                <a:cubicBezTo>
                  <a:pt x="217870" y="43629"/>
                  <a:pt x="193174" y="10759"/>
                  <a:pt x="159307" y="3233"/>
                </a:cubicBezTo>
                <a:close/>
              </a:path>
            </a:pathLst>
          </a:cu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Freeform 11"/>
          <p:cNvSpPr/>
          <p:nvPr/>
        </p:nvSpPr>
        <p:spPr>
          <a:xfrm>
            <a:off x="6821913" y="1894855"/>
            <a:ext cx="238330" cy="217722"/>
          </a:xfrm>
          <a:custGeom>
            <a:avLst/>
            <a:gdLst>
              <a:gd name="connsiteX0" fmla="*/ 159307 w 238330"/>
              <a:gd name="connsiteY0" fmla="*/ 3233 h 217722"/>
              <a:gd name="connsiteX1" fmla="*/ 23841 w 238330"/>
              <a:gd name="connsiteY1" fmla="*/ 14522 h 217722"/>
              <a:gd name="connsiteX2" fmla="*/ 1263 w 238330"/>
              <a:gd name="connsiteY2" fmla="*/ 48389 h 217722"/>
              <a:gd name="connsiteX3" fmla="*/ 12552 w 238330"/>
              <a:gd name="connsiteY3" fmla="*/ 183855 h 217722"/>
              <a:gd name="connsiteX4" fmla="*/ 80285 w 238330"/>
              <a:gd name="connsiteY4" fmla="*/ 217722 h 217722"/>
              <a:gd name="connsiteX5" fmla="*/ 170596 w 238330"/>
              <a:gd name="connsiteY5" fmla="*/ 206433 h 217722"/>
              <a:gd name="connsiteX6" fmla="*/ 204463 w 238330"/>
              <a:gd name="connsiteY6" fmla="*/ 195144 h 217722"/>
              <a:gd name="connsiteX7" fmla="*/ 227041 w 238330"/>
              <a:gd name="connsiteY7" fmla="*/ 161278 h 217722"/>
              <a:gd name="connsiteX8" fmla="*/ 238330 w 238330"/>
              <a:gd name="connsiteY8" fmla="*/ 127411 h 217722"/>
              <a:gd name="connsiteX9" fmla="*/ 227041 w 238330"/>
              <a:gd name="connsiteY9" fmla="*/ 59678 h 217722"/>
              <a:gd name="connsiteX10" fmla="*/ 159307 w 238330"/>
              <a:gd name="connsiteY10" fmla="*/ 3233 h 21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8330" h="217722">
                <a:moveTo>
                  <a:pt x="159307" y="3233"/>
                </a:moveTo>
                <a:cubicBezTo>
                  <a:pt x="125440" y="-4293"/>
                  <a:pt x="67409" y="2074"/>
                  <a:pt x="23841" y="14522"/>
                </a:cubicBezTo>
                <a:cubicBezTo>
                  <a:pt x="10795" y="18249"/>
                  <a:pt x="2166" y="34851"/>
                  <a:pt x="1263" y="48389"/>
                </a:cubicBezTo>
                <a:cubicBezTo>
                  <a:pt x="-1751" y="93600"/>
                  <a:pt x="104" y="140287"/>
                  <a:pt x="12552" y="183855"/>
                </a:cubicBezTo>
                <a:cubicBezTo>
                  <a:pt x="17159" y="199980"/>
                  <a:pt x="67893" y="213591"/>
                  <a:pt x="80285" y="217722"/>
                </a:cubicBezTo>
                <a:cubicBezTo>
                  <a:pt x="110389" y="213959"/>
                  <a:pt x="140747" y="211860"/>
                  <a:pt x="170596" y="206433"/>
                </a:cubicBezTo>
                <a:cubicBezTo>
                  <a:pt x="182304" y="204304"/>
                  <a:pt x="195171" y="202578"/>
                  <a:pt x="204463" y="195144"/>
                </a:cubicBezTo>
                <a:cubicBezTo>
                  <a:pt x="215057" y="186669"/>
                  <a:pt x="219515" y="172567"/>
                  <a:pt x="227041" y="161278"/>
                </a:cubicBezTo>
                <a:cubicBezTo>
                  <a:pt x="230804" y="149989"/>
                  <a:pt x="238330" y="139311"/>
                  <a:pt x="238330" y="127411"/>
                </a:cubicBezTo>
                <a:cubicBezTo>
                  <a:pt x="238330" y="104522"/>
                  <a:pt x="238397" y="79551"/>
                  <a:pt x="227041" y="59678"/>
                </a:cubicBezTo>
                <a:cubicBezTo>
                  <a:pt x="217870" y="43629"/>
                  <a:pt x="193174" y="10759"/>
                  <a:pt x="159307" y="3233"/>
                </a:cubicBezTo>
                <a:close/>
              </a:path>
            </a:pathLst>
          </a:cu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Freeform 12"/>
          <p:cNvSpPr/>
          <p:nvPr/>
        </p:nvSpPr>
        <p:spPr>
          <a:xfrm>
            <a:off x="6821913" y="2099742"/>
            <a:ext cx="238330" cy="217722"/>
          </a:xfrm>
          <a:custGeom>
            <a:avLst/>
            <a:gdLst>
              <a:gd name="connsiteX0" fmla="*/ 159307 w 238330"/>
              <a:gd name="connsiteY0" fmla="*/ 3233 h 217722"/>
              <a:gd name="connsiteX1" fmla="*/ 23841 w 238330"/>
              <a:gd name="connsiteY1" fmla="*/ 14522 h 217722"/>
              <a:gd name="connsiteX2" fmla="*/ 1263 w 238330"/>
              <a:gd name="connsiteY2" fmla="*/ 48389 h 217722"/>
              <a:gd name="connsiteX3" fmla="*/ 12552 w 238330"/>
              <a:gd name="connsiteY3" fmla="*/ 183855 h 217722"/>
              <a:gd name="connsiteX4" fmla="*/ 80285 w 238330"/>
              <a:gd name="connsiteY4" fmla="*/ 217722 h 217722"/>
              <a:gd name="connsiteX5" fmla="*/ 170596 w 238330"/>
              <a:gd name="connsiteY5" fmla="*/ 206433 h 217722"/>
              <a:gd name="connsiteX6" fmla="*/ 204463 w 238330"/>
              <a:gd name="connsiteY6" fmla="*/ 195144 h 217722"/>
              <a:gd name="connsiteX7" fmla="*/ 227041 w 238330"/>
              <a:gd name="connsiteY7" fmla="*/ 161278 h 217722"/>
              <a:gd name="connsiteX8" fmla="*/ 238330 w 238330"/>
              <a:gd name="connsiteY8" fmla="*/ 127411 h 217722"/>
              <a:gd name="connsiteX9" fmla="*/ 227041 w 238330"/>
              <a:gd name="connsiteY9" fmla="*/ 59678 h 217722"/>
              <a:gd name="connsiteX10" fmla="*/ 159307 w 238330"/>
              <a:gd name="connsiteY10" fmla="*/ 3233 h 21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8330" h="217722">
                <a:moveTo>
                  <a:pt x="159307" y="3233"/>
                </a:moveTo>
                <a:cubicBezTo>
                  <a:pt x="125440" y="-4293"/>
                  <a:pt x="67409" y="2074"/>
                  <a:pt x="23841" y="14522"/>
                </a:cubicBezTo>
                <a:cubicBezTo>
                  <a:pt x="10795" y="18249"/>
                  <a:pt x="2166" y="34851"/>
                  <a:pt x="1263" y="48389"/>
                </a:cubicBezTo>
                <a:cubicBezTo>
                  <a:pt x="-1751" y="93600"/>
                  <a:pt x="104" y="140287"/>
                  <a:pt x="12552" y="183855"/>
                </a:cubicBezTo>
                <a:cubicBezTo>
                  <a:pt x="17159" y="199980"/>
                  <a:pt x="67893" y="213591"/>
                  <a:pt x="80285" y="217722"/>
                </a:cubicBezTo>
                <a:cubicBezTo>
                  <a:pt x="110389" y="213959"/>
                  <a:pt x="140747" y="211860"/>
                  <a:pt x="170596" y="206433"/>
                </a:cubicBezTo>
                <a:cubicBezTo>
                  <a:pt x="182304" y="204304"/>
                  <a:pt x="195171" y="202578"/>
                  <a:pt x="204463" y="195144"/>
                </a:cubicBezTo>
                <a:cubicBezTo>
                  <a:pt x="215057" y="186669"/>
                  <a:pt x="219515" y="172567"/>
                  <a:pt x="227041" y="161278"/>
                </a:cubicBezTo>
                <a:cubicBezTo>
                  <a:pt x="230804" y="149989"/>
                  <a:pt x="238330" y="139311"/>
                  <a:pt x="238330" y="127411"/>
                </a:cubicBezTo>
                <a:cubicBezTo>
                  <a:pt x="238330" y="104522"/>
                  <a:pt x="238397" y="79551"/>
                  <a:pt x="227041" y="59678"/>
                </a:cubicBezTo>
                <a:cubicBezTo>
                  <a:pt x="217870" y="43629"/>
                  <a:pt x="193174" y="10759"/>
                  <a:pt x="159307" y="3233"/>
                </a:cubicBezTo>
                <a:close/>
              </a:path>
            </a:pathLst>
          </a:cu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" name="Freeform 13"/>
          <p:cNvSpPr/>
          <p:nvPr/>
        </p:nvSpPr>
        <p:spPr>
          <a:xfrm>
            <a:off x="6821913" y="2304629"/>
            <a:ext cx="238330" cy="217722"/>
          </a:xfrm>
          <a:custGeom>
            <a:avLst/>
            <a:gdLst>
              <a:gd name="connsiteX0" fmla="*/ 159307 w 238330"/>
              <a:gd name="connsiteY0" fmla="*/ 3233 h 217722"/>
              <a:gd name="connsiteX1" fmla="*/ 23841 w 238330"/>
              <a:gd name="connsiteY1" fmla="*/ 14522 h 217722"/>
              <a:gd name="connsiteX2" fmla="*/ 1263 w 238330"/>
              <a:gd name="connsiteY2" fmla="*/ 48389 h 217722"/>
              <a:gd name="connsiteX3" fmla="*/ 12552 w 238330"/>
              <a:gd name="connsiteY3" fmla="*/ 183855 h 217722"/>
              <a:gd name="connsiteX4" fmla="*/ 80285 w 238330"/>
              <a:gd name="connsiteY4" fmla="*/ 217722 h 217722"/>
              <a:gd name="connsiteX5" fmla="*/ 170596 w 238330"/>
              <a:gd name="connsiteY5" fmla="*/ 206433 h 217722"/>
              <a:gd name="connsiteX6" fmla="*/ 204463 w 238330"/>
              <a:gd name="connsiteY6" fmla="*/ 195144 h 217722"/>
              <a:gd name="connsiteX7" fmla="*/ 227041 w 238330"/>
              <a:gd name="connsiteY7" fmla="*/ 161278 h 217722"/>
              <a:gd name="connsiteX8" fmla="*/ 238330 w 238330"/>
              <a:gd name="connsiteY8" fmla="*/ 127411 h 217722"/>
              <a:gd name="connsiteX9" fmla="*/ 227041 w 238330"/>
              <a:gd name="connsiteY9" fmla="*/ 59678 h 217722"/>
              <a:gd name="connsiteX10" fmla="*/ 159307 w 238330"/>
              <a:gd name="connsiteY10" fmla="*/ 3233 h 21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8330" h="217722">
                <a:moveTo>
                  <a:pt x="159307" y="3233"/>
                </a:moveTo>
                <a:cubicBezTo>
                  <a:pt x="125440" y="-4293"/>
                  <a:pt x="67409" y="2074"/>
                  <a:pt x="23841" y="14522"/>
                </a:cubicBezTo>
                <a:cubicBezTo>
                  <a:pt x="10795" y="18249"/>
                  <a:pt x="2166" y="34851"/>
                  <a:pt x="1263" y="48389"/>
                </a:cubicBezTo>
                <a:cubicBezTo>
                  <a:pt x="-1751" y="93600"/>
                  <a:pt x="104" y="140287"/>
                  <a:pt x="12552" y="183855"/>
                </a:cubicBezTo>
                <a:cubicBezTo>
                  <a:pt x="17159" y="199980"/>
                  <a:pt x="67893" y="213591"/>
                  <a:pt x="80285" y="217722"/>
                </a:cubicBezTo>
                <a:cubicBezTo>
                  <a:pt x="110389" y="213959"/>
                  <a:pt x="140747" y="211860"/>
                  <a:pt x="170596" y="206433"/>
                </a:cubicBezTo>
                <a:cubicBezTo>
                  <a:pt x="182304" y="204304"/>
                  <a:pt x="195171" y="202578"/>
                  <a:pt x="204463" y="195144"/>
                </a:cubicBezTo>
                <a:cubicBezTo>
                  <a:pt x="215057" y="186669"/>
                  <a:pt x="219515" y="172567"/>
                  <a:pt x="227041" y="161278"/>
                </a:cubicBezTo>
                <a:cubicBezTo>
                  <a:pt x="230804" y="149989"/>
                  <a:pt x="238330" y="139311"/>
                  <a:pt x="238330" y="127411"/>
                </a:cubicBezTo>
                <a:cubicBezTo>
                  <a:pt x="238330" y="104522"/>
                  <a:pt x="238397" y="79551"/>
                  <a:pt x="227041" y="59678"/>
                </a:cubicBezTo>
                <a:cubicBezTo>
                  <a:pt x="217870" y="43629"/>
                  <a:pt x="193174" y="10759"/>
                  <a:pt x="159307" y="3233"/>
                </a:cubicBezTo>
                <a:close/>
              </a:path>
            </a:pathLst>
          </a:cu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" name="Freeform 14"/>
          <p:cNvSpPr/>
          <p:nvPr/>
        </p:nvSpPr>
        <p:spPr>
          <a:xfrm>
            <a:off x="7266559" y="1141075"/>
            <a:ext cx="238330" cy="217722"/>
          </a:xfrm>
          <a:custGeom>
            <a:avLst/>
            <a:gdLst>
              <a:gd name="connsiteX0" fmla="*/ 159307 w 238330"/>
              <a:gd name="connsiteY0" fmla="*/ 3233 h 217722"/>
              <a:gd name="connsiteX1" fmla="*/ 23841 w 238330"/>
              <a:gd name="connsiteY1" fmla="*/ 14522 h 217722"/>
              <a:gd name="connsiteX2" fmla="*/ 1263 w 238330"/>
              <a:gd name="connsiteY2" fmla="*/ 48389 h 217722"/>
              <a:gd name="connsiteX3" fmla="*/ 12552 w 238330"/>
              <a:gd name="connsiteY3" fmla="*/ 183855 h 217722"/>
              <a:gd name="connsiteX4" fmla="*/ 80285 w 238330"/>
              <a:gd name="connsiteY4" fmla="*/ 217722 h 217722"/>
              <a:gd name="connsiteX5" fmla="*/ 170596 w 238330"/>
              <a:gd name="connsiteY5" fmla="*/ 206433 h 217722"/>
              <a:gd name="connsiteX6" fmla="*/ 204463 w 238330"/>
              <a:gd name="connsiteY6" fmla="*/ 195144 h 217722"/>
              <a:gd name="connsiteX7" fmla="*/ 227041 w 238330"/>
              <a:gd name="connsiteY7" fmla="*/ 161278 h 217722"/>
              <a:gd name="connsiteX8" fmla="*/ 238330 w 238330"/>
              <a:gd name="connsiteY8" fmla="*/ 127411 h 217722"/>
              <a:gd name="connsiteX9" fmla="*/ 227041 w 238330"/>
              <a:gd name="connsiteY9" fmla="*/ 59678 h 217722"/>
              <a:gd name="connsiteX10" fmla="*/ 159307 w 238330"/>
              <a:gd name="connsiteY10" fmla="*/ 3233 h 21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8330" h="217722">
                <a:moveTo>
                  <a:pt x="159307" y="3233"/>
                </a:moveTo>
                <a:cubicBezTo>
                  <a:pt x="125440" y="-4293"/>
                  <a:pt x="67409" y="2074"/>
                  <a:pt x="23841" y="14522"/>
                </a:cubicBezTo>
                <a:cubicBezTo>
                  <a:pt x="10795" y="18249"/>
                  <a:pt x="2166" y="34851"/>
                  <a:pt x="1263" y="48389"/>
                </a:cubicBezTo>
                <a:cubicBezTo>
                  <a:pt x="-1751" y="93600"/>
                  <a:pt x="104" y="140287"/>
                  <a:pt x="12552" y="183855"/>
                </a:cubicBezTo>
                <a:cubicBezTo>
                  <a:pt x="17159" y="199980"/>
                  <a:pt x="67893" y="213591"/>
                  <a:pt x="80285" y="217722"/>
                </a:cubicBezTo>
                <a:cubicBezTo>
                  <a:pt x="110389" y="213959"/>
                  <a:pt x="140747" y="211860"/>
                  <a:pt x="170596" y="206433"/>
                </a:cubicBezTo>
                <a:cubicBezTo>
                  <a:pt x="182304" y="204304"/>
                  <a:pt x="195171" y="202578"/>
                  <a:pt x="204463" y="195144"/>
                </a:cubicBezTo>
                <a:cubicBezTo>
                  <a:pt x="215057" y="186669"/>
                  <a:pt x="219515" y="172567"/>
                  <a:pt x="227041" y="161278"/>
                </a:cubicBezTo>
                <a:cubicBezTo>
                  <a:pt x="230804" y="149989"/>
                  <a:pt x="238330" y="139311"/>
                  <a:pt x="238330" y="127411"/>
                </a:cubicBezTo>
                <a:cubicBezTo>
                  <a:pt x="238330" y="104522"/>
                  <a:pt x="238397" y="79551"/>
                  <a:pt x="227041" y="59678"/>
                </a:cubicBezTo>
                <a:cubicBezTo>
                  <a:pt x="217870" y="43629"/>
                  <a:pt x="193174" y="10759"/>
                  <a:pt x="159307" y="3233"/>
                </a:cubicBezTo>
                <a:close/>
              </a:path>
            </a:pathLst>
          </a:cu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5" name="Text Placeholder 2"/>
          <p:cNvSpPr txBox="1">
            <a:spLocks/>
          </p:cNvSpPr>
          <p:nvPr/>
        </p:nvSpPr>
        <p:spPr bwMode="auto">
          <a:xfrm>
            <a:off x="2961400" y="98851"/>
            <a:ext cx="367581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Explain this problem using a drawing.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170" y="129914"/>
            <a:ext cx="1067460" cy="778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Text Placeholder 2"/>
          <p:cNvSpPr txBox="1">
            <a:spLocks/>
          </p:cNvSpPr>
          <p:nvPr/>
        </p:nvSpPr>
        <p:spPr bwMode="auto">
          <a:xfrm>
            <a:off x="248795" y="2720601"/>
            <a:ext cx="466610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       1 ten  +  5 ones </a:t>
            </a:r>
          </a:p>
        </p:txBody>
      </p:sp>
      <p:sp>
        <p:nvSpPr>
          <p:cNvPr id="31" name="Arc 30"/>
          <p:cNvSpPr/>
          <p:nvPr/>
        </p:nvSpPr>
        <p:spPr>
          <a:xfrm>
            <a:off x="5620829" y="1141075"/>
            <a:ext cx="136215" cy="3716675"/>
          </a:xfrm>
          <a:prstGeom prst="arc">
            <a:avLst/>
          </a:prstGeom>
          <a:ln w="762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Arc 31"/>
          <p:cNvSpPr/>
          <p:nvPr/>
        </p:nvSpPr>
        <p:spPr>
          <a:xfrm>
            <a:off x="5221713" y="1141075"/>
            <a:ext cx="136215" cy="3716675"/>
          </a:xfrm>
          <a:prstGeom prst="arc">
            <a:avLst/>
          </a:prstGeom>
          <a:ln w="762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6821913" y="2509516"/>
            <a:ext cx="238330" cy="217722"/>
          </a:xfrm>
          <a:custGeom>
            <a:avLst/>
            <a:gdLst>
              <a:gd name="connsiteX0" fmla="*/ 159307 w 238330"/>
              <a:gd name="connsiteY0" fmla="*/ 3233 h 217722"/>
              <a:gd name="connsiteX1" fmla="*/ 23841 w 238330"/>
              <a:gd name="connsiteY1" fmla="*/ 14522 h 217722"/>
              <a:gd name="connsiteX2" fmla="*/ 1263 w 238330"/>
              <a:gd name="connsiteY2" fmla="*/ 48389 h 217722"/>
              <a:gd name="connsiteX3" fmla="*/ 12552 w 238330"/>
              <a:gd name="connsiteY3" fmla="*/ 183855 h 217722"/>
              <a:gd name="connsiteX4" fmla="*/ 80285 w 238330"/>
              <a:gd name="connsiteY4" fmla="*/ 217722 h 217722"/>
              <a:gd name="connsiteX5" fmla="*/ 170596 w 238330"/>
              <a:gd name="connsiteY5" fmla="*/ 206433 h 217722"/>
              <a:gd name="connsiteX6" fmla="*/ 204463 w 238330"/>
              <a:gd name="connsiteY6" fmla="*/ 195144 h 217722"/>
              <a:gd name="connsiteX7" fmla="*/ 227041 w 238330"/>
              <a:gd name="connsiteY7" fmla="*/ 161278 h 217722"/>
              <a:gd name="connsiteX8" fmla="*/ 238330 w 238330"/>
              <a:gd name="connsiteY8" fmla="*/ 127411 h 217722"/>
              <a:gd name="connsiteX9" fmla="*/ 227041 w 238330"/>
              <a:gd name="connsiteY9" fmla="*/ 59678 h 217722"/>
              <a:gd name="connsiteX10" fmla="*/ 159307 w 238330"/>
              <a:gd name="connsiteY10" fmla="*/ 3233 h 21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8330" h="217722">
                <a:moveTo>
                  <a:pt x="159307" y="3233"/>
                </a:moveTo>
                <a:cubicBezTo>
                  <a:pt x="125440" y="-4293"/>
                  <a:pt x="67409" y="2074"/>
                  <a:pt x="23841" y="14522"/>
                </a:cubicBezTo>
                <a:cubicBezTo>
                  <a:pt x="10795" y="18249"/>
                  <a:pt x="2166" y="34851"/>
                  <a:pt x="1263" y="48389"/>
                </a:cubicBezTo>
                <a:cubicBezTo>
                  <a:pt x="-1751" y="93600"/>
                  <a:pt x="104" y="140287"/>
                  <a:pt x="12552" y="183855"/>
                </a:cubicBezTo>
                <a:cubicBezTo>
                  <a:pt x="17159" y="199980"/>
                  <a:pt x="67893" y="213591"/>
                  <a:pt x="80285" y="217722"/>
                </a:cubicBezTo>
                <a:cubicBezTo>
                  <a:pt x="110389" y="213959"/>
                  <a:pt x="140747" y="211860"/>
                  <a:pt x="170596" y="206433"/>
                </a:cubicBezTo>
                <a:cubicBezTo>
                  <a:pt x="182304" y="204304"/>
                  <a:pt x="195171" y="202578"/>
                  <a:pt x="204463" y="195144"/>
                </a:cubicBezTo>
                <a:cubicBezTo>
                  <a:pt x="215057" y="186669"/>
                  <a:pt x="219515" y="172567"/>
                  <a:pt x="227041" y="161278"/>
                </a:cubicBezTo>
                <a:cubicBezTo>
                  <a:pt x="230804" y="149989"/>
                  <a:pt x="238330" y="139311"/>
                  <a:pt x="238330" y="127411"/>
                </a:cubicBezTo>
                <a:cubicBezTo>
                  <a:pt x="238330" y="104522"/>
                  <a:pt x="238397" y="79551"/>
                  <a:pt x="227041" y="59678"/>
                </a:cubicBezTo>
                <a:cubicBezTo>
                  <a:pt x="217870" y="43629"/>
                  <a:pt x="193174" y="10759"/>
                  <a:pt x="159307" y="3233"/>
                </a:cubicBezTo>
                <a:close/>
              </a:path>
            </a:pathLst>
          </a:cu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4" name="Freeform 33"/>
          <p:cNvSpPr/>
          <p:nvPr/>
        </p:nvSpPr>
        <p:spPr>
          <a:xfrm>
            <a:off x="6821913" y="2714403"/>
            <a:ext cx="238330" cy="217722"/>
          </a:xfrm>
          <a:custGeom>
            <a:avLst/>
            <a:gdLst>
              <a:gd name="connsiteX0" fmla="*/ 159307 w 238330"/>
              <a:gd name="connsiteY0" fmla="*/ 3233 h 217722"/>
              <a:gd name="connsiteX1" fmla="*/ 23841 w 238330"/>
              <a:gd name="connsiteY1" fmla="*/ 14522 h 217722"/>
              <a:gd name="connsiteX2" fmla="*/ 1263 w 238330"/>
              <a:gd name="connsiteY2" fmla="*/ 48389 h 217722"/>
              <a:gd name="connsiteX3" fmla="*/ 12552 w 238330"/>
              <a:gd name="connsiteY3" fmla="*/ 183855 h 217722"/>
              <a:gd name="connsiteX4" fmla="*/ 80285 w 238330"/>
              <a:gd name="connsiteY4" fmla="*/ 217722 h 217722"/>
              <a:gd name="connsiteX5" fmla="*/ 170596 w 238330"/>
              <a:gd name="connsiteY5" fmla="*/ 206433 h 217722"/>
              <a:gd name="connsiteX6" fmla="*/ 204463 w 238330"/>
              <a:gd name="connsiteY6" fmla="*/ 195144 h 217722"/>
              <a:gd name="connsiteX7" fmla="*/ 227041 w 238330"/>
              <a:gd name="connsiteY7" fmla="*/ 161278 h 217722"/>
              <a:gd name="connsiteX8" fmla="*/ 238330 w 238330"/>
              <a:gd name="connsiteY8" fmla="*/ 127411 h 217722"/>
              <a:gd name="connsiteX9" fmla="*/ 227041 w 238330"/>
              <a:gd name="connsiteY9" fmla="*/ 59678 h 217722"/>
              <a:gd name="connsiteX10" fmla="*/ 159307 w 238330"/>
              <a:gd name="connsiteY10" fmla="*/ 3233 h 21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8330" h="217722">
                <a:moveTo>
                  <a:pt x="159307" y="3233"/>
                </a:moveTo>
                <a:cubicBezTo>
                  <a:pt x="125440" y="-4293"/>
                  <a:pt x="67409" y="2074"/>
                  <a:pt x="23841" y="14522"/>
                </a:cubicBezTo>
                <a:cubicBezTo>
                  <a:pt x="10795" y="18249"/>
                  <a:pt x="2166" y="34851"/>
                  <a:pt x="1263" y="48389"/>
                </a:cubicBezTo>
                <a:cubicBezTo>
                  <a:pt x="-1751" y="93600"/>
                  <a:pt x="104" y="140287"/>
                  <a:pt x="12552" y="183855"/>
                </a:cubicBezTo>
                <a:cubicBezTo>
                  <a:pt x="17159" y="199980"/>
                  <a:pt x="67893" y="213591"/>
                  <a:pt x="80285" y="217722"/>
                </a:cubicBezTo>
                <a:cubicBezTo>
                  <a:pt x="110389" y="213959"/>
                  <a:pt x="140747" y="211860"/>
                  <a:pt x="170596" y="206433"/>
                </a:cubicBezTo>
                <a:cubicBezTo>
                  <a:pt x="182304" y="204304"/>
                  <a:pt x="195171" y="202578"/>
                  <a:pt x="204463" y="195144"/>
                </a:cubicBezTo>
                <a:cubicBezTo>
                  <a:pt x="215057" y="186669"/>
                  <a:pt x="219515" y="172567"/>
                  <a:pt x="227041" y="161278"/>
                </a:cubicBezTo>
                <a:cubicBezTo>
                  <a:pt x="230804" y="149989"/>
                  <a:pt x="238330" y="139311"/>
                  <a:pt x="238330" y="127411"/>
                </a:cubicBezTo>
                <a:cubicBezTo>
                  <a:pt x="238330" y="104522"/>
                  <a:pt x="238397" y="79551"/>
                  <a:pt x="227041" y="59678"/>
                </a:cubicBezTo>
                <a:cubicBezTo>
                  <a:pt x="217870" y="43629"/>
                  <a:pt x="193174" y="10759"/>
                  <a:pt x="159307" y="3233"/>
                </a:cubicBezTo>
                <a:close/>
              </a:path>
            </a:pathLst>
          </a:cu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5" name="Freeform 34"/>
          <p:cNvSpPr/>
          <p:nvPr/>
        </p:nvSpPr>
        <p:spPr>
          <a:xfrm>
            <a:off x="6821913" y="2919294"/>
            <a:ext cx="238330" cy="217722"/>
          </a:xfrm>
          <a:custGeom>
            <a:avLst/>
            <a:gdLst>
              <a:gd name="connsiteX0" fmla="*/ 159307 w 238330"/>
              <a:gd name="connsiteY0" fmla="*/ 3233 h 217722"/>
              <a:gd name="connsiteX1" fmla="*/ 23841 w 238330"/>
              <a:gd name="connsiteY1" fmla="*/ 14522 h 217722"/>
              <a:gd name="connsiteX2" fmla="*/ 1263 w 238330"/>
              <a:gd name="connsiteY2" fmla="*/ 48389 h 217722"/>
              <a:gd name="connsiteX3" fmla="*/ 12552 w 238330"/>
              <a:gd name="connsiteY3" fmla="*/ 183855 h 217722"/>
              <a:gd name="connsiteX4" fmla="*/ 80285 w 238330"/>
              <a:gd name="connsiteY4" fmla="*/ 217722 h 217722"/>
              <a:gd name="connsiteX5" fmla="*/ 170596 w 238330"/>
              <a:gd name="connsiteY5" fmla="*/ 206433 h 217722"/>
              <a:gd name="connsiteX6" fmla="*/ 204463 w 238330"/>
              <a:gd name="connsiteY6" fmla="*/ 195144 h 217722"/>
              <a:gd name="connsiteX7" fmla="*/ 227041 w 238330"/>
              <a:gd name="connsiteY7" fmla="*/ 161278 h 217722"/>
              <a:gd name="connsiteX8" fmla="*/ 238330 w 238330"/>
              <a:gd name="connsiteY8" fmla="*/ 127411 h 217722"/>
              <a:gd name="connsiteX9" fmla="*/ 227041 w 238330"/>
              <a:gd name="connsiteY9" fmla="*/ 59678 h 217722"/>
              <a:gd name="connsiteX10" fmla="*/ 159307 w 238330"/>
              <a:gd name="connsiteY10" fmla="*/ 3233 h 21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8330" h="217722">
                <a:moveTo>
                  <a:pt x="159307" y="3233"/>
                </a:moveTo>
                <a:cubicBezTo>
                  <a:pt x="125440" y="-4293"/>
                  <a:pt x="67409" y="2074"/>
                  <a:pt x="23841" y="14522"/>
                </a:cubicBezTo>
                <a:cubicBezTo>
                  <a:pt x="10795" y="18249"/>
                  <a:pt x="2166" y="34851"/>
                  <a:pt x="1263" y="48389"/>
                </a:cubicBezTo>
                <a:cubicBezTo>
                  <a:pt x="-1751" y="93600"/>
                  <a:pt x="104" y="140287"/>
                  <a:pt x="12552" y="183855"/>
                </a:cubicBezTo>
                <a:cubicBezTo>
                  <a:pt x="17159" y="199980"/>
                  <a:pt x="67893" y="213591"/>
                  <a:pt x="80285" y="217722"/>
                </a:cubicBezTo>
                <a:cubicBezTo>
                  <a:pt x="110389" y="213959"/>
                  <a:pt x="140747" y="211860"/>
                  <a:pt x="170596" y="206433"/>
                </a:cubicBezTo>
                <a:cubicBezTo>
                  <a:pt x="182304" y="204304"/>
                  <a:pt x="195171" y="202578"/>
                  <a:pt x="204463" y="195144"/>
                </a:cubicBezTo>
                <a:cubicBezTo>
                  <a:pt x="215057" y="186669"/>
                  <a:pt x="219515" y="172567"/>
                  <a:pt x="227041" y="161278"/>
                </a:cubicBezTo>
                <a:cubicBezTo>
                  <a:pt x="230804" y="149989"/>
                  <a:pt x="238330" y="139311"/>
                  <a:pt x="238330" y="127411"/>
                </a:cubicBezTo>
                <a:cubicBezTo>
                  <a:pt x="238330" y="104522"/>
                  <a:pt x="238397" y="79551"/>
                  <a:pt x="227041" y="59678"/>
                </a:cubicBezTo>
                <a:cubicBezTo>
                  <a:pt x="217870" y="43629"/>
                  <a:pt x="193174" y="10759"/>
                  <a:pt x="159307" y="3233"/>
                </a:cubicBezTo>
                <a:close/>
              </a:path>
            </a:pathLst>
          </a:cu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5150816" y="1389055"/>
            <a:ext cx="414224" cy="1360016"/>
            <a:chOff x="6215176" y="1754801"/>
            <a:chExt cx="414224" cy="331442"/>
          </a:xfrm>
        </p:grpSpPr>
        <p:cxnSp>
          <p:nvCxnSpPr>
            <p:cNvPr id="47" name="Straight Connector 46"/>
            <p:cNvCxnSpPr/>
            <p:nvPr/>
          </p:nvCxnSpPr>
          <p:spPr>
            <a:xfrm>
              <a:off x="6226465" y="1771650"/>
              <a:ext cx="402935" cy="314593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flipH="1">
              <a:off x="6215176" y="1754801"/>
              <a:ext cx="402935" cy="314593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Group 54"/>
          <p:cNvGrpSpPr/>
          <p:nvPr/>
        </p:nvGrpSpPr>
        <p:grpSpPr>
          <a:xfrm>
            <a:off x="5553088" y="1367396"/>
            <a:ext cx="414224" cy="1360016"/>
            <a:chOff x="6215176" y="1754801"/>
            <a:chExt cx="414224" cy="331442"/>
          </a:xfrm>
        </p:grpSpPr>
        <p:cxnSp>
          <p:nvCxnSpPr>
            <p:cNvPr id="56" name="Straight Connector 55"/>
            <p:cNvCxnSpPr/>
            <p:nvPr/>
          </p:nvCxnSpPr>
          <p:spPr>
            <a:xfrm>
              <a:off x="6226465" y="1771650"/>
              <a:ext cx="402935" cy="314593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flipH="1">
              <a:off x="6215176" y="1754801"/>
              <a:ext cx="402935" cy="314593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Group 57"/>
          <p:cNvGrpSpPr/>
          <p:nvPr/>
        </p:nvGrpSpPr>
        <p:grpSpPr>
          <a:xfrm>
            <a:off x="5956518" y="1360585"/>
            <a:ext cx="414224" cy="1360016"/>
            <a:chOff x="6215176" y="1754801"/>
            <a:chExt cx="414224" cy="331442"/>
          </a:xfrm>
        </p:grpSpPr>
        <p:cxnSp>
          <p:nvCxnSpPr>
            <p:cNvPr id="59" name="Straight Connector 58"/>
            <p:cNvCxnSpPr/>
            <p:nvPr/>
          </p:nvCxnSpPr>
          <p:spPr>
            <a:xfrm>
              <a:off x="6226465" y="1771650"/>
              <a:ext cx="402935" cy="314593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flipH="1">
              <a:off x="6215176" y="1754801"/>
              <a:ext cx="402935" cy="314593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Group 75"/>
          <p:cNvGrpSpPr/>
          <p:nvPr/>
        </p:nvGrpSpPr>
        <p:grpSpPr>
          <a:xfrm>
            <a:off x="6762731" y="1059448"/>
            <a:ext cx="785381" cy="1134141"/>
            <a:chOff x="7266559" y="1026871"/>
            <a:chExt cx="785381" cy="1134141"/>
          </a:xfrm>
        </p:grpSpPr>
        <p:grpSp>
          <p:nvGrpSpPr>
            <p:cNvPr id="38" name="Group 37"/>
            <p:cNvGrpSpPr/>
            <p:nvPr/>
          </p:nvGrpSpPr>
          <p:grpSpPr>
            <a:xfrm>
              <a:off x="7735787" y="1057877"/>
              <a:ext cx="316153" cy="314594"/>
              <a:chOff x="6095998" y="1703111"/>
              <a:chExt cx="414225" cy="331443"/>
            </a:xfrm>
          </p:grpSpPr>
          <p:cxnSp>
            <p:nvCxnSpPr>
              <p:cNvPr id="45" name="Straight Connector 44"/>
              <p:cNvCxnSpPr/>
              <p:nvPr/>
            </p:nvCxnSpPr>
            <p:spPr>
              <a:xfrm>
                <a:off x="6107287" y="1719961"/>
                <a:ext cx="402936" cy="314593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/>
              <p:cNvCxnSpPr/>
              <p:nvPr/>
            </p:nvCxnSpPr>
            <p:spPr>
              <a:xfrm flipH="1">
                <a:off x="6095998" y="1703111"/>
                <a:ext cx="402935" cy="314593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1" name="Group 60"/>
            <p:cNvGrpSpPr/>
            <p:nvPr/>
          </p:nvGrpSpPr>
          <p:grpSpPr>
            <a:xfrm>
              <a:off x="7279483" y="1026871"/>
              <a:ext cx="316152" cy="314593"/>
              <a:chOff x="6215176" y="1754801"/>
              <a:chExt cx="414224" cy="331442"/>
            </a:xfrm>
          </p:grpSpPr>
          <p:cxnSp>
            <p:nvCxnSpPr>
              <p:cNvPr id="62" name="Straight Connector 61"/>
              <p:cNvCxnSpPr/>
              <p:nvPr/>
            </p:nvCxnSpPr>
            <p:spPr>
              <a:xfrm>
                <a:off x="6226465" y="1771650"/>
                <a:ext cx="402935" cy="314593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2"/>
              <p:cNvCxnSpPr/>
              <p:nvPr/>
            </p:nvCxnSpPr>
            <p:spPr>
              <a:xfrm flipH="1">
                <a:off x="6215176" y="1754801"/>
                <a:ext cx="402935" cy="314593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4" name="Group 63"/>
            <p:cNvGrpSpPr/>
            <p:nvPr/>
          </p:nvGrpSpPr>
          <p:grpSpPr>
            <a:xfrm>
              <a:off x="7283791" y="1248244"/>
              <a:ext cx="316152" cy="314593"/>
              <a:chOff x="6215176" y="1754801"/>
              <a:chExt cx="414224" cy="331442"/>
            </a:xfrm>
          </p:grpSpPr>
          <p:cxnSp>
            <p:nvCxnSpPr>
              <p:cNvPr id="65" name="Straight Connector 64"/>
              <p:cNvCxnSpPr/>
              <p:nvPr/>
            </p:nvCxnSpPr>
            <p:spPr>
              <a:xfrm>
                <a:off x="6226465" y="1771650"/>
                <a:ext cx="402935" cy="314593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5"/>
              <p:cNvCxnSpPr/>
              <p:nvPr/>
            </p:nvCxnSpPr>
            <p:spPr>
              <a:xfrm flipH="1">
                <a:off x="6215176" y="1754801"/>
                <a:ext cx="402935" cy="314593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7" name="Group 66"/>
            <p:cNvGrpSpPr/>
            <p:nvPr/>
          </p:nvGrpSpPr>
          <p:grpSpPr>
            <a:xfrm>
              <a:off x="7275175" y="1458192"/>
              <a:ext cx="316152" cy="314593"/>
              <a:chOff x="6215176" y="1754801"/>
              <a:chExt cx="414224" cy="331442"/>
            </a:xfrm>
          </p:grpSpPr>
          <p:cxnSp>
            <p:nvCxnSpPr>
              <p:cNvPr id="68" name="Straight Connector 67"/>
              <p:cNvCxnSpPr/>
              <p:nvPr/>
            </p:nvCxnSpPr>
            <p:spPr>
              <a:xfrm>
                <a:off x="6226465" y="1771650"/>
                <a:ext cx="402935" cy="314593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/>
              <p:cNvCxnSpPr/>
              <p:nvPr/>
            </p:nvCxnSpPr>
            <p:spPr>
              <a:xfrm flipH="1">
                <a:off x="6215176" y="1754801"/>
                <a:ext cx="402935" cy="314593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0" name="Group 69"/>
            <p:cNvGrpSpPr/>
            <p:nvPr/>
          </p:nvGrpSpPr>
          <p:grpSpPr>
            <a:xfrm>
              <a:off x="7266559" y="1641532"/>
              <a:ext cx="316152" cy="314593"/>
              <a:chOff x="6215176" y="1754801"/>
              <a:chExt cx="414224" cy="331442"/>
            </a:xfrm>
          </p:grpSpPr>
          <p:cxnSp>
            <p:nvCxnSpPr>
              <p:cNvPr id="71" name="Straight Connector 70"/>
              <p:cNvCxnSpPr/>
              <p:nvPr/>
            </p:nvCxnSpPr>
            <p:spPr>
              <a:xfrm>
                <a:off x="6226465" y="1771650"/>
                <a:ext cx="402935" cy="314593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/>
              <p:cNvCxnSpPr/>
              <p:nvPr/>
            </p:nvCxnSpPr>
            <p:spPr>
              <a:xfrm flipH="1">
                <a:off x="6215176" y="1754801"/>
                <a:ext cx="402935" cy="314593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3" name="Group 72"/>
            <p:cNvGrpSpPr/>
            <p:nvPr/>
          </p:nvGrpSpPr>
          <p:grpSpPr>
            <a:xfrm>
              <a:off x="7266559" y="1846419"/>
              <a:ext cx="316152" cy="314593"/>
              <a:chOff x="6215176" y="1754801"/>
              <a:chExt cx="414224" cy="331442"/>
            </a:xfrm>
          </p:grpSpPr>
          <p:cxnSp>
            <p:nvCxnSpPr>
              <p:cNvPr id="74" name="Straight Connector 73"/>
              <p:cNvCxnSpPr/>
              <p:nvPr/>
            </p:nvCxnSpPr>
            <p:spPr>
              <a:xfrm>
                <a:off x="6226465" y="1771650"/>
                <a:ext cx="402935" cy="314593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/>
              <p:cNvCxnSpPr/>
              <p:nvPr/>
            </p:nvCxnSpPr>
            <p:spPr>
              <a:xfrm flipH="1">
                <a:off x="6215176" y="1754801"/>
                <a:ext cx="402935" cy="314593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7" name="Text Placeholder 2"/>
          <p:cNvSpPr txBox="1">
            <a:spLocks/>
          </p:cNvSpPr>
          <p:nvPr/>
        </p:nvSpPr>
        <p:spPr bwMode="auto">
          <a:xfrm>
            <a:off x="3141877" y="3623292"/>
            <a:ext cx="228706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</a:rPr>
              <a:t>15 milks</a:t>
            </a:r>
            <a:endParaRPr lang="en-US" sz="36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8" name="Text Placeholder 2"/>
          <p:cNvSpPr txBox="1">
            <a:spLocks/>
          </p:cNvSpPr>
          <p:nvPr/>
        </p:nvSpPr>
        <p:spPr bwMode="auto">
          <a:xfrm>
            <a:off x="605367" y="2725090"/>
            <a:ext cx="1028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15 =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9" name="Oval 78"/>
          <p:cNvSpPr/>
          <p:nvPr/>
        </p:nvSpPr>
        <p:spPr>
          <a:xfrm rot="16200000">
            <a:off x="5722260" y="1860148"/>
            <a:ext cx="2388478" cy="527878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5587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481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25" grpId="0" build="p"/>
      <p:bldP spid="28" grpId="0" build="p"/>
      <p:bldP spid="31" grpId="0" animBg="1"/>
      <p:bldP spid="32" grpId="0" animBg="1"/>
      <p:bldP spid="33" grpId="0" animBg="1"/>
      <p:bldP spid="34" grpId="0" animBg="1"/>
      <p:bldP spid="35" grpId="0" animBg="1"/>
      <p:bldP spid="77" grpId="0"/>
      <p:bldP spid="78" grpId="0"/>
      <p:bldP spid="79" grpId="0" animBg="1"/>
      <p:bldP spid="79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6572</TotalTime>
  <Words>346</Words>
  <Application>Microsoft Office PowerPoint</Application>
  <PresentationFormat>On-screen Show (16:9)</PresentationFormat>
  <Paragraphs>54</Paragraphs>
  <Slides>10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Courier New</vt:lpstr>
      <vt:lpstr>Wingdings</vt:lpstr>
      <vt:lpstr>Calibri</vt:lpstr>
      <vt:lpstr>Verdana</vt:lpstr>
      <vt:lpstr>Orly's Font 2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280</cp:revision>
  <dcterms:created xsi:type="dcterms:W3CDTF">2011-06-12T17:04:43Z</dcterms:created>
  <dcterms:modified xsi:type="dcterms:W3CDTF">2015-06-07T12:40:57Z</dcterms:modified>
</cp:coreProperties>
</file>